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8" r:id="rId4"/>
  </p:sldMasterIdLst>
  <p:notesMasterIdLst>
    <p:notesMasterId r:id="rId18"/>
  </p:notesMasterIdLst>
  <p:sldIdLst>
    <p:sldId id="410" r:id="rId5"/>
    <p:sldId id="436" r:id="rId6"/>
    <p:sldId id="437" r:id="rId7"/>
    <p:sldId id="438" r:id="rId8"/>
    <p:sldId id="439" r:id="rId9"/>
    <p:sldId id="440" r:id="rId10"/>
    <p:sldId id="411" r:id="rId11"/>
    <p:sldId id="416" r:id="rId12"/>
    <p:sldId id="417" r:id="rId13"/>
    <p:sldId id="435" r:id="rId14"/>
    <p:sldId id="418" r:id="rId15"/>
    <p:sldId id="441" r:id="rId16"/>
    <p:sldId id="442" r:id="rId17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绍潘 熊" initials="绍潘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commentAuthors" Target="commentAuthors.xml"/><Relationship Id="rId5" Type="http://schemas.openxmlformats.org/officeDocument/2006/relationships/slide" Target="slides/slide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943B9-37F4-4EB5-B7EA-112EF5C8F940}" type="doc">
      <dgm:prSet loTypeId="urn:microsoft.com/office/officeart/2005/8/layout/arrow2" loCatId="process" qsTypeId="urn:microsoft.com/office/officeart/2005/8/quickstyle/simple1" qsCatId="simple" csTypeId="urn:microsoft.com/office/officeart/2005/8/colors/accent0_2" csCatId="mainScheme" phldr="1"/>
      <dgm:spPr/>
    </dgm:pt>
    <dgm:pt modelId="{F6459351-8060-4FD7-B98C-2191AAECB364}">
      <dgm:prSet phldrT="[文本]" custT="1"/>
      <dgm:spPr>
        <a:solidFill>
          <a:srgbClr val="FEFEFE"/>
        </a:solidFill>
      </dgm:spPr>
      <dgm:t>
        <a:bodyPr anchor="ctr"/>
        <a:lstStyle/>
        <a:p>
          <a:pPr algn="ctr"/>
          <a:r>
            <a:rPr lang="zh-CN" altLang="en-US" sz="1200" dirty="0" smtClean="0">
              <a:solidFill>
                <a:schemeClr val="tx1"/>
              </a:solidFill>
            </a:rPr>
            <a:t>数据集构建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1DC803B6-7835-4AD1-AD30-E8A37AFF3BBF}" cxnId="{E039A0DA-4147-4CBD-9E26-B6F487AFA52D}" type="parTrans">
      <dgm:prSet/>
      <dgm:spPr/>
      <dgm:t>
        <a:bodyPr/>
        <a:lstStyle/>
        <a:p>
          <a:endParaRPr lang="zh-CN" altLang="en-US" sz="1600">
            <a:solidFill>
              <a:schemeClr val="bg2"/>
            </a:solidFill>
          </a:endParaRPr>
        </a:p>
      </dgm:t>
    </dgm:pt>
    <dgm:pt modelId="{256B206C-7BBB-4CF7-B1E5-1F9312195636}" cxnId="{E039A0DA-4147-4CBD-9E26-B6F487AFA52D}" type="sibTrans">
      <dgm:prSet/>
      <dgm:spPr/>
      <dgm:t>
        <a:bodyPr/>
        <a:lstStyle/>
        <a:p>
          <a:endParaRPr lang="zh-CN" altLang="en-US" sz="1600">
            <a:solidFill>
              <a:schemeClr val="bg2"/>
            </a:solidFill>
          </a:endParaRPr>
        </a:p>
      </dgm:t>
    </dgm:pt>
    <dgm:pt modelId="{4ABB680D-7C35-4BD6-8E7A-D090D55643A4}">
      <dgm:prSet phldrT="[文本]" custT="1"/>
      <dgm:spPr/>
      <dgm:t>
        <a:bodyPr/>
        <a:lstStyle/>
        <a:p>
          <a:pPr>
            <a:lnSpc>
              <a:spcPct val="90000"/>
            </a:lnSpc>
            <a:spcBef>
              <a:spcPct val="0"/>
            </a:spcBef>
          </a:pPr>
          <a:r>
            <a:rPr lang="zh-CN" altLang="en-US" sz="1400" b="1" dirty="0" smtClean="0">
              <a:solidFill>
                <a:srgbClr val="FF0000"/>
              </a:solidFill>
            </a:rPr>
            <a:t>时间序列分解</a:t>
          </a:r>
          <a:endParaRPr lang="en-US" altLang="zh-CN" sz="1400" b="1" dirty="0" smtClean="0">
            <a:solidFill>
              <a:srgbClr val="FF0000"/>
            </a:solidFill>
          </a:endParaRPr>
        </a:p>
        <a:p>
          <a:pPr>
            <a:lnSpc>
              <a:spcPct val="20000"/>
            </a:lnSpc>
            <a:spcBef>
              <a:spcPct val="0"/>
            </a:spcBef>
          </a:pPr>
          <a:endParaRPr lang="en-US" altLang="zh-CN" sz="1400" b="1" dirty="0" smtClean="0">
            <a:solidFill>
              <a:srgbClr val="FF0000"/>
            </a:solidFill>
          </a:endParaRPr>
        </a:p>
        <a:p>
          <a:pPr>
            <a:lnSpc>
              <a:spcPct val="90000"/>
            </a:lnSpc>
            <a:spcBef>
              <a:spcPts val="1200"/>
            </a:spcBef>
          </a:pPr>
          <a:r>
            <a:rPr lang="zh-CN" altLang="en-US" sz="1400" b="1" dirty="0" smtClean="0">
              <a:solidFill>
                <a:srgbClr val="00B050"/>
              </a:solidFill>
            </a:rPr>
            <a:t>征兆因子筛选</a:t>
          </a:r>
          <a:endParaRPr lang="zh-CN" altLang="en-US" sz="1400" b="1" dirty="0">
            <a:solidFill>
              <a:srgbClr val="00B050"/>
            </a:solidFill>
          </a:endParaRPr>
        </a:p>
      </dgm:t>
    </dgm:pt>
    <dgm:pt modelId="{536B3742-3952-4CCA-B5F3-890477AC1009}" cxnId="{65275462-5730-49B2-9555-F8D932635943}" type="parTrans">
      <dgm:prSet/>
      <dgm:spPr/>
      <dgm:t>
        <a:bodyPr/>
        <a:lstStyle/>
        <a:p>
          <a:endParaRPr lang="zh-CN" altLang="en-US" sz="1600">
            <a:solidFill>
              <a:schemeClr val="bg2"/>
            </a:solidFill>
          </a:endParaRPr>
        </a:p>
      </dgm:t>
    </dgm:pt>
    <dgm:pt modelId="{86DB43AC-AFA1-4BC1-8363-9E29D7CB6EC3}" cxnId="{65275462-5730-49B2-9555-F8D932635943}" type="sibTrans">
      <dgm:prSet/>
      <dgm:spPr/>
      <dgm:t>
        <a:bodyPr/>
        <a:lstStyle/>
        <a:p>
          <a:endParaRPr lang="zh-CN" altLang="en-US" sz="1600">
            <a:solidFill>
              <a:schemeClr val="bg2"/>
            </a:solidFill>
          </a:endParaRPr>
        </a:p>
      </dgm:t>
    </dgm:pt>
    <dgm:pt modelId="{B3149FAC-1FBC-4AFE-AA67-478BDFF09E4F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rgbClr val="0070C0"/>
              </a:solidFill>
            </a:rPr>
            <a:t>异常检测</a:t>
          </a:r>
          <a:endParaRPr lang="zh-CN" altLang="en-US" sz="1800" dirty="0">
            <a:solidFill>
              <a:srgbClr val="0070C0"/>
            </a:solidFill>
          </a:endParaRPr>
        </a:p>
      </dgm:t>
    </dgm:pt>
    <dgm:pt modelId="{46008003-6F79-4E2E-8B63-CAED2E45CF08}" cxnId="{63D9A948-1C6A-484B-B615-2507D72D397E}" type="parTrans">
      <dgm:prSet/>
      <dgm:spPr/>
      <dgm:t>
        <a:bodyPr/>
        <a:lstStyle/>
        <a:p>
          <a:endParaRPr lang="zh-CN" altLang="en-US" sz="1600"/>
        </a:p>
      </dgm:t>
    </dgm:pt>
    <dgm:pt modelId="{655CD1D0-EC8A-4502-B2BE-85425F4A4D00}" cxnId="{63D9A948-1C6A-484B-B615-2507D72D397E}" type="sibTrans">
      <dgm:prSet/>
      <dgm:spPr/>
      <dgm:t>
        <a:bodyPr/>
        <a:lstStyle/>
        <a:p>
          <a:endParaRPr lang="zh-CN" altLang="en-US" sz="1600"/>
        </a:p>
      </dgm:t>
    </dgm:pt>
    <dgm:pt modelId="{C2E791E4-2AE2-41A9-A8F2-54410F1C997B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rgbClr val="7030A0"/>
              </a:solidFill>
            </a:rPr>
            <a:t>事故预警</a:t>
          </a:r>
          <a:endParaRPr lang="zh-CN" altLang="en-US" sz="2000" dirty="0">
            <a:solidFill>
              <a:srgbClr val="7030A0"/>
            </a:solidFill>
          </a:endParaRPr>
        </a:p>
      </dgm:t>
    </dgm:pt>
    <dgm:pt modelId="{5FE42AD3-567D-4C8F-BC8E-93AB5F099C68}" cxnId="{0D5D03DE-7D0E-4852-8E55-A2F21A44C87A}" type="parTrans">
      <dgm:prSet/>
      <dgm:spPr/>
      <dgm:t>
        <a:bodyPr/>
        <a:lstStyle/>
        <a:p>
          <a:endParaRPr lang="zh-CN" altLang="en-US" sz="1600"/>
        </a:p>
      </dgm:t>
    </dgm:pt>
    <dgm:pt modelId="{848B7517-76C5-4E3B-A263-47EE6BF6F82C}" cxnId="{0D5D03DE-7D0E-4852-8E55-A2F21A44C87A}" type="sibTrans">
      <dgm:prSet/>
      <dgm:spPr/>
      <dgm:t>
        <a:bodyPr/>
        <a:lstStyle/>
        <a:p>
          <a:endParaRPr lang="zh-CN" altLang="en-US" sz="1600"/>
        </a:p>
      </dgm:t>
    </dgm:pt>
    <dgm:pt modelId="{BCDF9EC5-EAE6-4D79-A197-5600BE802DD6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00B0F0"/>
              </a:solidFill>
            </a:rPr>
            <a:t>预测模型优选</a:t>
          </a:r>
          <a:endParaRPr lang="zh-CN" altLang="en-US" sz="1400" b="1" dirty="0">
            <a:solidFill>
              <a:srgbClr val="00B0F0"/>
            </a:solidFill>
          </a:endParaRPr>
        </a:p>
      </dgm:t>
    </dgm:pt>
    <dgm:pt modelId="{9257484E-2475-4D1D-B60F-D7B7C61DE2AC}" cxnId="{09BE3126-A7EA-4B5D-A817-DF4B820D9248}" type="parTrans">
      <dgm:prSet/>
      <dgm:spPr/>
      <dgm:t>
        <a:bodyPr/>
        <a:lstStyle/>
        <a:p>
          <a:endParaRPr lang="zh-CN" altLang="en-US"/>
        </a:p>
      </dgm:t>
    </dgm:pt>
    <dgm:pt modelId="{5821D37C-AE96-4810-913D-A41C9FB90C64}" cxnId="{09BE3126-A7EA-4B5D-A817-DF4B820D9248}" type="sibTrans">
      <dgm:prSet/>
      <dgm:spPr/>
      <dgm:t>
        <a:bodyPr/>
        <a:lstStyle/>
        <a:p>
          <a:endParaRPr lang="zh-CN" altLang="en-US"/>
        </a:p>
      </dgm:t>
    </dgm:pt>
    <dgm:pt modelId="{70D5CBA1-4F82-4973-B4FD-C5A27CE2226B}" type="pres">
      <dgm:prSet presAssocID="{BE0943B9-37F4-4EB5-B7EA-112EF5C8F940}" presName="arrowDiagram" presStyleCnt="0">
        <dgm:presLayoutVars>
          <dgm:chMax val="5"/>
          <dgm:dir/>
          <dgm:resizeHandles val="exact"/>
        </dgm:presLayoutVars>
      </dgm:prSet>
      <dgm:spPr/>
    </dgm:pt>
    <dgm:pt modelId="{8B21FE20-E85E-4CD0-91A6-B107966BEF51}" type="pres">
      <dgm:prSet presAssocID="{BE0943B9-37F4-4EB5-B7EA-112EF5C8F940}" presName="arrow" presStyleLbl="bgShp" presStyleIdx="0" presStyleCnt="1" custScaleX="158429" custLinFactNeighborX="0" custLinFactNeighborY="-533"/>
      <dgm:spPr/>
      <dgm:t>
        <a:bodyPr/>
        <a:lstStyle/>
        <a:p>
          <a:endParaRPr lang="zh-CN" altLang="en-US"/>
        </a:p>
      </dgm:t>
    </dgm:pt>
    <dgm:pt modelId="{AE598CEC-A739-48F6-96F8-91CFE885BEDB}" type="pres">
      <dgm:prSet presAssocID="{BE0943B9-37F4-4EB5-B7EA-112EF5C8F940}" presName="arrowDiagram5" presStyleCnt="0"/>
      <dgm:spPr/>
    </dgm:pt>
    <dgm:pt modelId="{67E2D559-6C74-442E-868F-56F3B70076F7}" type="pres">
      <dgm:prSet presAssocID="{F6459351-8060-4FD7-B98C-2191AAECB364}" presName="bullet5a" presStyleLbl="node1" presStyleIdx="0" presStyleCnt="5" custLinFactX="-600000" custLinFactY="60163" custLinFactNeighborX="-642623" custLinFactNeighborY="100000"/>
      <dgm:spPr/>
    </dgm:pt>
    <dgm:pt modelId="{6FC54FE7-8760-4E1A-A17A-D5DE10E09532}" type="pres">
      <dgm:prSet presAssocID="{F6459351-8060-4FD7-B98C-2191AAECB364}" presName="textBox5a" presStyleLbl="revTx" presStyleIdx="0" presStyleCnt="5" custScaleX="106698" custScaleY="31322" custLinFactX="-99408" custLinFactNeighborX="-100000" custLinFactNeighborY="-96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56A4AA-9B49-4B82-87DD-228D0CE6C68C}" type="pres">
      <dgm:prSet presAssocID="{4ABB680D-7C35-4BD6-8E7A-D090D55643A4}" presName="bullet5b" presStyleLbl="node1" presStyleIdx="1" presStyleCnt="5" custLinFactX="-36605" custLinFactNeighborX="-100000" custLinFactNeighborY="-59105"/>
      <dgm:spPr/>
    </dgm:pt>
    <dgm:pt modelId="{99332690-0D3A-470C-9857-E6B5B9D6811D}" type="pres">
      <dgm:prSet presAssocID="{4ABB680D-7C35-4BD6-8E7A-D090D55643A4}" presName="textBox5b" presStyleLbl="revTx" presStyleIdx="1" presStyleCnt="5" custScaleX="137549" custLinFactNeighborX="-4265" custLinFactNeighborY="-139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6AD282-B22A-4F59-8653-C93861FAD439}" type="pres">
      <dgm:prSet presAssocID="{BCDF9EC5-EAE6-4D79-A197-5600BE802DD6}" presName="bullet5c" presStyleLbl="node1" presStyleIdx="2" presStyleCnt="5" custLinFactNeighborX="73866" custLinFactNeighborY="-34152"/>
      <dgm:spPr/>
    </dgm:pt>
    <dgm:pt modelId="{5A4256B5-037D-4A18-BDDA-F3F6922F9817}" type="pres">
      <dgm:prSet presAssocID="{BCDF9EC5-EAE6-4D79-A197-5600BE802DD6}" presName="textBox5c" presStyleLbl="revTx" presStyleIdx="2" presStyleCnt="5" custScaleX="119346" custLinFactNeighborX="27680" custLinFactNeighborY="-81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19BB1D-AC8E-4D41-97E7-46FC71F12830}" type="pres">
      <dgm:prSet presAssocID="{B3149FAC-1FBC-4AFE-AA67-478BDFF09E4F}" presName="bullet5d" presStyleLbl="node1" presStyleIdx="3" presStyleCnt="5" custLinFactX="92538" custLinFactNeighborX="100000" custLinFactNeighborY="-19013"/>
      <dgm:spPr/>
    </dgm:pt>
    <dgm:pt modelId="{E9C7AE4F-4C79-49E9-8C6A-2651B4903944}" type="pres">
      <dgm:prSet presAssocID="{B3149FAC-1FBC-4AFE-AA67-478BDFF09E4F}" presName="textBox5d" presStyleLbl="revTx" presStyleIdx="3" presStyleCnt="5" custLinFactNeighborX="59686" custLinFactNeighborY="-57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0ED324-CA87-4A57-A850-A8B421A1B371}" type="pres">
      <dgm:prSet presAssocID="{C2E791E4-2AE2-41A9-A8F2-54410F1C997B}" presName="bullet5e" presStyleLbl="node1" presStyleIdx="4" presStyleCnt="5" custLinFactX="100000" custLinFactNeighborX="146841" custLinFactNeighborY="3816"/>
      <dgm:spPr/>
    </dgm:pt>
    <dgm:pt modelId="{3BFED9B1-C028-4D0B-BA18-8D861EA4C01F}" type="pres">
      <dgm:prSet presAssocID="{C2E791E4-2AE2-41A9-A8F2-54410F1C997B}" presName="textBox5e" presStyleLbl="revTx" presStyleIdx="4" presStyleCnt="5" custScaleX="123459" custLinFactX="11045" custLinFactNeighborX="100000" custLinFactNeighborY="-15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275462-5730-49B2-9555-F8D932635943}" srcId="{BE0943B9-37F4-4EB5-B7EA-112EF5C8F940}" destId="{4ABB680D-7C35-4BD6-8E7A-D090D55643A4}" srcOrd="1" destOrd="0" parTransId="{536B3742-3952-4CCA-B5F3-890477AC1009}" sibTransId="{86DB43AC-AFA1-4BC1-8363-9E29D7CB6EC3}"/>
    <dgm:cxn modelId="{D725C4FF-F71A-448B-958E-1BD0477C6FFC}" type="presOf" srcId="{B3149FAC-1FBC-4AFE-AA67-478BDFF09E4F}" destId="{E9C7AE4F-4C79-49E9-8C6A-2651B4903944}" srcOrd="0" destOrd="0" presId="urn:microsoft.com/office/officeart/2005/8/layout/arrow2"/>
    <dgm:cxn modelId="{E039A0DA-4147-4CBD-9E26-B6F487AFA52D}" srcId="{BE0943B9-37F4-4EB5-B7EA-112EF5C8F940}" destId="{F6459351-8060-4FD7-B98C-2191AAECB364}" srcOrd="0" destOrd="0" parTransId="{1DC803B6-7835-4AD1-AD30-E8A37AFF3BBF}" sibTransId="{256B206C-7BBB-4CF7-B1E5-1F9312195636}"/>
    <dgm:cxn modelId="{0D5D03DE-7D0E-4852-8E55-A2F21A44C87A}" srcId="{BE0943B9-37F4-4EB5-B7EA-112EF5C8F940}" destId="{C2E791E4-2AE2-41A9-A8F2-54410F1C997B}" srcOrd="4" destOrd="0" parTransId="{5FE42AD3-567D-4C8F-BC8E-93AB5F099C68}" sibTransId="{848B7517-76C5-4E3B-A263-47EE6BF6F82C}"/>
    <dgm:cxn modelId="{88953DC6-7AA4-4CDF-8EEA-BF21B0E6EDF3}" type="presOf" srcId="{BCDF9EC5-EAE6-4D79-A197-5600BE802DD6}" destId="{5A4256B5-037D-4A18-BDDA-F3F6922F9817}" srcOrd="0" destOrd="0" presId="urn:microsoft.com/office/officeart/2005/8/layout/arrow2"/>
    <dgm:cxn modelId="{C03B7CC0-8B65-45EF-90F6-2A3DD347CC11}" type="presOf" srcId="{BE0943B9-37F4-4EB5-B7EA-112EF5C8F940}" destId="{70D5CBA1-4F82-4973-B4FD-C5A27CE2226B}" srcOrd="0" destOrd="0" presId="urn:microsoft.com/office/officeart/2005/8/layout/arrow2"/>
    <dgm:cxn modelId="{63D9A948-1C6A-484B-B615-2507D72D397E}" srcId="{BE0943B9-37F4-4EB5-B7EA-112EF5C8F940}" destId="{B3149FAC-1FBC-4AFE-AA67-478BDFF09E4F}" srcOrd="3" destOrd="0" parTransId="{46008003-6F79-4E2E-8B63-CAED2E45CF08}" sibTransId="{655CD1D0-EC8A-4502-B2BE-85425F4A4D00}"/>
    <dgm:cxn modelId="{6080999D-F0E3-4813-A402-62883A6BBE05}" type="presOf" srcId="{F6459351-8060-4FD7-B98C-2191AAECB364}" destId="{6FC54FE7-8760-4E1A-A17A-D5DE10E09532}" srcOrd="0" destOrd="0" presId="urn:microsoft.com/office/officeart/2005/8/layout/arrow2"/>
    <dgm:cxn modelId="{09BE3126-A7EA-4B5D-A817-DF4B820D9248}" srcId="{BE0943B9-37F4-4EB5-B7EA-112EF5C8F940}" destId="{BCDF9EC5-EAE6-4D79-A197-5600BE802DD6}" srcOrd="2" destOrd="0" parTransId="{9257484E-2475-4D1D-B60F-D7B7C61DE2AC}" sibTransId="{5821D37C-AE96-4810-913D-A41C9FB90C64}"/>
    <dgm:cxn modelId="{EBE9A86A-A83B-4EBF-8FD4-25420ACF51C9}" type="presOf" srcId="{C2E791E4-2AE2-41A9-A8F2-54410F1C997B}" destId="{3BFED9B1-C028-4D0B-BA18-8D861EA4C01F}" srcOrd="0" destOrd="0" presId="urn:microsoft.com/office/officeart/2005/8/layout/arrow2"/>
    <dgm:cxn modelId="{986DC7E6-8252-4FB5-97A8-A86E7F8C1618}" type="presOf" srcId="{4ABB680D-7C35-4BD6-8E7A-D090D55643A4}" destId="{99332690-0D3A-470C-9857-E6B5B9D6811D}" srcOrd="0" destOrd="0" presId="urn:microsoft.com/office/officeart/2005/8/layout/arrow2"/>
    <dgm:cxn modelId="{75954A50-75E7-40B4-9BE2-0FB43145065F}" type="presParOf" srcId="{70D5CBA1-4F82-4973-B4FD-C5A27CE2226B}" destId="{8B21FE20-E85E-4CD0-91A6-B107966BEF51}" srcOrd="0" destOrd="0" presId="urn:microsoft.com/office/officeart/2005/8/layout/arrow2"/>
    <dgm:cxn modelId="{A704BC1E-6311-4641-BD0C-C4068B8F575E}" type="presParOf" srcId="{70D5CBA1-4F82-4973-B4FD-C5A27CE2226B}" destId="{AE598CEC-A739-48F6-96F8-91CFE885BEDB}" srcOrd="1" destOrd="0" presId="urn:microsoft.com/office/officeart/2005/8/layout/arrow2"/>
    <dgm:cxn modelId="{AD1FABDF-8C38-406A-A066-1A854BB578C8}" type="presParOf" srcId="{AE598CEC-A739-48F6-96F8-91CFE885BEDB}" destId="{67E2D559-6C74-442E-868F-56F3B70076F7}" srcOrd="0" destOrd="0" presId="urn:microsoft.com/office/officeart/2005/8/layout/arrow2"/>
    <dgm:cxn modelId="{962DCE7D-B96B-41BF-A7CA-C74A5BE37017}" type="presParOf" srcId="{AE598CEC-A739-48F6-96F8-91CFE885BEDB}" destId="{6FC54FE7-8760-4E1A-A17A-D5DE10E09532}" srcOrd="1" destOrd="0" presId="urn:microsoft.com/office/officeart/2005/8/layout/arrow2"/>
    <dgm:cxn modelId="{54D81104-E3F9-4F00-8F2E-E3A3AE68C529}" type="presParOf" srcId="{AE598CEC-A739-48F6-96F8-91CFE885BEDB}" destId="{A656A4AA-9B49-4B82-87DD-228D0CE6C68C}" srcOrd="2" destOrd="0" presId="urn:microsoft.com/office/officeart/2005/8/layout/arrow2"/>
    <dgm:cxn modelId="{266EBB55-0077-430A-A784-8BECA315AE80}" type="presParOf" srcId="{AE598CEC-A739-48F6-96F8-91CFE885BEDB}" destId="{99332690-0D3A-470C-9857-E6B5B9D6811D}" srcOrd="3" destOrd="0" presId="urn:microsoft.com/office/officeart/2005/8/layout/arrow2"/>
    <dgm:cxn modelId="{24D06D56-10E4-440E-B8E7-6F4590FBD29C}" type="presParOf" srcId="{AE598CEC-A739-48F6-96F8-91CFE885BEDB}" destId="{4D6AD282-B22A-4F59-8653-C93861FAD439}" srcOrd="4" destOrd="0" presId="urn:microsoft.com/office/officeart/2005/8/layout/arrow2"/>
    <dgm:cxn modelId="{0B27FFA7-3CC8-4B3C-B79A-041B0ED63AE6}" type="presParOf" srcId="{AE598CEC-A739-48F6-96F8-91CFE885BEDB}" destId="{5A4256B5-037D-4A18-BDDA-F3F6922F9817}" srcOrd="5" destOrd="0" presId="urn:microsoft.com/office/officeart/2005/8/layout/arrow2"/>
    <dgm:cxn modelId="{808F13AC-1C36-4936-9D4F-63E3AE8CAD82}" type="presParOf" srcId="{AE598CEC-A739-48F6-96F8-91CFE885BEDB}" destId="{FD19BB1D-AC8E-4D41-97E7-46FC71F12830}" srcOrd="6" destOrd="0" presId="urn:microsoft.com/office/officeart/2005/8/layout/arrow2"/>
    <dgm:cxn modelId="{71135481-C875-4232-AC19-B7A6A1116FE6}" type="presParOf" srcId="{AE598CEC-A739-48F6-96F8-91CFE885BEDB}" destId="{E9C7AE4F-4C79-49E9-8C6A-2651B4903944}" srcOrd="7" destOrd="0" presId="urn:microsoft.com/office/officeart/2005/8/layout/arrow2"/>
    <dgm:cxn modelId="{AC6E560D-C7B8-4183-9CDD-91DF3B55F0C0}" type="presParOf" srcId="{AE598CEC-A739-48F6-96F8-91CFE885BEDB}" destId="{200ED324-CA87-4A57-A850-A8B421A1B371}" srcOrd="8" destOrd="0" presId="urn:microsoft.com/office/officeart/2005/8/layout/arrow2"/>
    <dgm:cxn modelId="{CA9EFA45-E809-4C52-8A6F-6DA5769CFCB6}" type="presParOf" srcId="{AE598CEC-A739-48F6-96F8-91CFE885BEDB}" destId="{3BFED9B1-C028-4D0B-BA18-8D861EA4C01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1FE20-E85E-4CD0-91A6-B107966BEF51}">
      <dsp:nvSpPr>
        <dsp:cNvPr id="0" name=""/>
        <dsp:cNvSpPr/>
      </dsp:nvSpPr>
      <dsp:spPr>
        <a:xfrm>
          <a:off x="339818" y="0"/>
          <a:ext cx="9793074" cy="3863353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2D559-6C74-442E-868F-56F3B70076F7}">
      <dsp:nvSpPr>
        <dsp:cNvPr id="0" name=""/>
        <dsp:cNvSpPr/>
      </dsp:nvSpPr>
      <dsp:spPr>
        <a:xfrm>
          <a:off x="987883" y="3100495"/>
          <a:ext cx="142171" cy="1421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54FE7-8760-4E1A-A17A-D5DE10E09532}">
      <dsp:nvSpPr>
        <dsp:cNvPr id="0" name=""/>
        <dsp:cNvSpPr/>
      </dsp:nvSpPr>
      <dsp:spPr>
        <a:xfrm>
          <a:off x="1183781" y="3170691"/>
          <a:ext cx="863996" cy="287998"/>
        </a:xfrm>
        <a:prstGeom prst="rect">
          <a:avLst/>
        </a:prstGeom>
        <a:solidFill>
          <a:srgbClr val="FEFEF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34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数据集构建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1183781" y="3170691"/>
        <a:ext cx="863996" cy="287998"/>
      </dsp:txXfrm>
    </dsp:sp>
    <dsp:sp modelId="{A656A4AA-9B49-4B82-87DD-228D0CE6C68C}">
      <dsp:nvSpPr>
        <dsp:cNvPr id="0" name=""/>
        <dsp:cNvSpPr/>
      </dsp:nvSpPr>
      <dsp:spPr>
        <a:xfrm>
          <a:off x="3220132" y="2001817"/>
          <a:ext cx="222529" cy="2225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2690-0D3A-470C-9857-E6B5B9D6811D}">
      <dsp:nvSpPr>
        <dsp:cNvPr id="0" name=""/>
        <dsp:cNvSpPr/>
      </dsp:nvSpPr>
      <dsp:spPr>
        <a:xfrm>
          <a:off x="3398972" y="2018534"/>
          <a:ext cx="1411399" cy="161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1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rgbClr val="FF0000"/>
              </a:solidFill>
            </a:rPr>
            <a:t>时间序列分解</a:t>
          </a:r>
          <a:endParaRPr lang="en-US" altLang="zh-CN" sz="1400" b="1" kern="1200" dirty="0" smtClean="0">
            <a:solidFill>
              <a:srgbClr val="FF0000"/>
            </a:solidFill>
          </a:endParaRPr>
        </a:p>
        <a:p>
          <a:pPr lvl="0" algn="l" defTabSz="622300">
            <a:lnSpc>
              <a:spcPct val="20000"/>
            </a:lnSpc>
            <a:spcBef>
              <a:spcPct val="0"/>
            </a:spcBef>
            <a:spcAft>
              <a:spcPct val="35000"/>
            </a:spcAft>
          </a:pPr>
          <a:endParaRPr lang="en-US" altLang="zh-CN" sz="1400" b="1" kern="1200" dirty="0" smtClean="0">
            <a:solidFill>
              <a:srgbClr val="FF0000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rgbClr val="00B050"/>
              </a:solidFill>
            </a:rPr>
            <a:t>征兆因子筛选</a:t>
          </a:r>
          <a:endParaRPr lang="zh-CN" altLang="en-US" sz="1400" b="1" kern="1200" dirty="0">
            <a:solidFill>
              <a:srgbClr val="00B050"/>
            </a:solidFill>
          </a:endParaRPr>
        </a:p>
      </dsp:txBody>
      <dsp:txXfrm>
        <a:off x="3398972" y="2018534"/>
        <a:ext cx="1411399" cy="1618744"/>
      </dsp:txXfrm>
    </dsp:sp>
    <dsp:sp modelId="{4D6AD282-B22A-4F59-8653-C93861FAD439}">
      <dsp:nvSpPr>
        <dsp:cNvPr id="0" name=""/>
        <dsp:cNvSpPr/>
      </dsp:nvSpPr>
      <dsp:spPr>
        <a:xfrm>
          <a:off x="4732300" y="1442464"/>
          <a:ext cx="296705" cy="296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56B5-037D-4A18-BDDA-F3F6922F9817}">
      <dsp:nvSpPr>
        <dsp:cNvPr id="0" name=""/>
        <dsp:cNvSpPr/>
      </dsp:nvSpPr>
      <dsp:spPr>
        <a:xfrm>
          <a:off x="4876313" y="1514478"/>
          <a:ext cx="1423801" cy="217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218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rgbClr val="00B0F0"/>
              </a:solidFill>
            </a:rPr>
            <a:t>预测模型优选</a:t>
          </a:r>
          <a:endParaRPr lang="zh-CN" altLang="en-US" sz="1400" b="1" kern="1200" dirty="0">
            <a:solidFill>
              <a:srgbClr val="00B0F0"/>
            </a:solidFill>
          </a:endParaRPr>
        </a:p>
      </dsp:txBody>
      <dsp:txXfrm>
        <a:off x="4876313" y="1514478"/>
        <a:ext cx="1423801" cy="2171204"/>
      </dsp:txXfrm>
    </dsp:sp>
    <dsp:sp modelId="{FD19BB1D-AC8E-4D41-97E7-46FC71F12830}">
      <dsp:nvSpPr>
        <dsp:cNvPr id="0" name=""/>
        <dsp:cNvSpPr/>
      </dsp:nvSpPr>
      <dsp:spPr>
        <a:xfrm>
          <a:off x="6400761" y="1010417"/>
          <a:ext cx="383244" cy="383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7AE4F-4C79-49E9-8C6A-2651B4903944}">
      <dsp:nvSpPr>
        <dsp:cNvPr id="0" name=""/>
        <dsp:cNvSpPr/>
      </dsp:nvSpPr>
      <dsp:spPr>
        <a:xfrm>
          <a:off x="6592374" y="1127080"/>
          <a:ext cx="1236272" cy="258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07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70C0"/>
              </a:solidFill>
            </a:rPr>
            <a:t>异常检测</a:t>
          </a:r>
          <a:endParaRPr lang="zh-CN" altLang="en-US" sz="1800" kern="1200" dirty="0">
            <a:solidFill>
              <a:srgbClr val="0070C0"/>
            </a:solidFill>
          </a:endParaRPr>
        </a:p>
      </dsp:txBody>
      <dsp:txXfrm>
        <a:off x="6592374" y="1127080"/>
        <a:ext cx="1236272" cy="2588446"/>
      </dsp:txXfrm>
    </dsp:sp>
    <dsp:sp modelId="{200ED324-CA87-4A57-A850-A8B421A1B371}">
      <dsp:nvSpPr>
        <dsp:cNvPr id="0" name=""/>
        <dsp:cNvSpPr/>
      </dsp:nvSpPr>
      <dsp:spPr>
        <a:xfrm>
          <a:off x="8051994" y="794395"/>
          <a:ext cx="488327" cy="4883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9B1-C028-4D0B-BA18-8D861EA4C01F}">
      <dsp:nvSpPr>
        <dsp:cNvPr id="0" name=""/>
        <dsp:cNvSpPr/>
      </dsp:nvSpPr>
      <dsp:spPr>
        <a:xfrm>
          <a:off x="8318576" y="974913"/>
          <a:ext cx="1526290" cy="2843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75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7030A0"/>
              </a:solidFill>
            </a:rPr>
            <a:t>事故预警</a:t>
          </a:r>
          <a:endParaRPr lang="zh-CN" altLang="en-US" sz="2000" kern="1200" dirty="0">
            <a:solidFill>
              <a:srgbClr val="7030A0"/>
            </a:solidFill>
          </a:endParaRPr>
        </a:p>
      </dsp:txBody>
      <dsp:txXfrm>
        <a:off x="8318576" y="974913"/>
        <a:ext cx="1526290" cy="2843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28.34646" units="1/dev"/>
        </inkml:channelProperties>
      </inkml:inkSource>
      <inkml:timestamp xml:id="ts0" timeString="2020-05-24T12:47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9525 13529 0,'35'0'31,"18"0"46,35 0 46,1 0 62,52 0 62,-53 0 78,124 0 78,-71 0 93,-18 0 93,54 0 109,-19 0 109,19 0 125,-36 0 125,159 0 156,-177 0 156,-105 0 171,52 0 187,-17 0 187,0 0 203,18 0 203,-1 0 218,-52 0 234,0 0 250,-1 0 265,1 0 281,-1 0 281</inkml:trace>
  <inkml:trace contextRef="#ctx0" brushRef="#br0">11871 13317 0,'35'36'62,"-35"-19"78,18-17 78,0 18 94,34 17 109,-34-35 109,-18 18 141,18-1 172,-1-17 187,1 53 203,-18-35 281,-18 17 297,1-17 297,-54 17 328,36-17 328,17-1 344,-17 1 344,-18 17 359,0-17 375</inkml:trace>
  <inkml:trace contextRef="#ctx0" brushRef="#br0">11871 13335 0,'0'-18'62,"18"18"125,-1 0 140,1 0 171,0 0 187,-1 0 281,1 0 296,-1 18 390,1 0 406,-18-1 484,0 19 546,18-1 562,-18-18 578,0 1 578,0 0 593,17 17 593,1-17 765,-18-1 843,18 1 859</inkml:trace>
  <inkml:trace contextRef="#ctx0" brushRef="#br0">11430 13600 0,'35'0'78,"1"0"78,-1 0 93,0 0 93,-17 0 109,35 0 109,-36 0 125,19 0 140,16 0 140,-16 0 156,-1 0 171,-17 0 171,-1 0 187,1 0 187,17 0 203,1 0 203,-19-18 218,1 18 218,17-18 234</inkml:trace>
  <inkml:trace contextRef="#ctx0" brushRef="#br0">11924 13370 0,'-18'0'31,"18"18"46,36 0 62,-19-1 78,1 1 125,-1-1 140,-17 1 171,0 0 187,0 17 218,0-17 234,0-1 250,-17 1 250,-1 17 265,18-17 281,-17-18 281,-1 17 312,0 1 343,1-18 359,-1 35 375,0-17 406,1-18 468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1C49-8E48-4E08-8E3F-079A7FBC1B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1C49-8E48-4E08-8E3F-079A7FBC1B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1C49-8E48-4E08-8E3F-079A7FBC1B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1C49-8E48-4E08-8E3F-079A7FBC1B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4B1F-F6AA-4488-B856-5A0F0E90A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CBDA7-5256-4C53-9FF7-D4B423C676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4E169-CB6B-41DA-BB4B-A8EAC17BA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4E169-CB6B-41DA-BB4B-A8EAC17BA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4E169-CB6B-41DA-BB4B-A8EAC17BA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5028402" y="4774321"/>
            <a:ext cx="2135187" cy="1905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kumimoji="1" lang="zh-CN" altLang="en-US" sz="1400" b="1" kern="12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2019.05.09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4657721" y="4247165"/>
            <a:ext cx="2876550" cy="3238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600" b="1" kern="1200" dirty="0">
                <a:solidFill>
                  <a:srgbClr val="2768A6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造字工房力黑（非商用）常规体" pitchFamily="50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工程信息中心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030660" y="3126466"/>
            <a:ext cx="4130675" cy="714375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  <a:lvl2pPr>
              <a:defRPr sz="3600" b="1">
                <a:latin typeface="+mj-ea"/>
                <a:ea typeface="+mj-ea"/>
              </a:defRPr>
            </a:lvl2pPr>
            <a:lvl3pPr>
              <a:defRPr sz="3600" b="1">
                <a:latin typeface="+mj-ea"/>
                <a:ea typeface="+mj-ea"/>
              </a:defRPr>
            </a:lvl3pPr>
            <a:lvl4pPr>
              <a:defRPr sz="3600" b="1">
                <a:latin typeface="+mj-ea"/>
                <a:ea typeface="+mj-ea"/>
              </a:defRPr>
            </a:lvl4pPr>
            <a:lvl5pPr>
              <a:defRPr sz="3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4476745" y="2399706"/>
            <a:ext cx="3238500" cy="4889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单击此处输入小标题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 marL="285750" indent="-285750"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285750" lvl="0" indent="-285750" algn="l" defTabSz="914400" rtl="0" eaLnBrk="0" latin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566263" y="1755040"/>
            <a:ext cx="3097313" cy="1586332"/>
            <a:chOff x="1214065" y="1774867"/>
            <a:chExt cx="3097313" cy="1586332"/>
          </a:xfrm>
        </p:grpSpPr>
        <p:sp>
          <p:nvSpPr>
            <p:cNvPr id="27" name="TextBox 29"/>
            <p:cNvSpPr txBox="1"/>
            <p:nvPr userDrawn="1"/>
          </p:nvSpPr>
          <p:spPr>
            <a:xfrm>
              <a:off x="2251981" y="2776424"/>
              <a:ext cx="2059397" cy="489878"/>
            </a:xfrm>
            <a:prstGeom prst="rect">
              <a:avLst/>
            </a:prstGeom>
            <a:noFill/>
          </p:spPr>
          <p:txBody>
            <a:bodyPr wrap="square" lIns="107951" tIns="53975" rIns="107951" bIns="53975" rtlCol="0">
              <a:spAutoFit/>
            </a:bodyPr>
            <a:lstStyle/>
            <a:p>
              <a:r>
                <a:rPr lang="en-US" altLang="zh-CN" sz="2475" b="1" spc="-144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ONTENTS</a:t>
              </a:r>
              <a:endParaRPr lang="zh-CN" altLang="en-US" sz="2475" b="1" spc="-144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5"/>
            <p:cNvSpPr>
              <a:spLocks noChangeArrowheads="1"/>
            </p:cNvSpPr>
            <p:nvPr userDrawn="1"/>
          </p:nvSpPr>
          <p:spPr bwMode="auto">
            <a:xfrm>
              <a:off x="2251981" y="1887906"/>
              <a:ext cx="158917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Bebas Neue" pitchFamily="2" charset="0"/>
                </a:rPr>
                <a:t>目录</a:t>
              </a:r>
              <a:endParaRPr lang="en-US" sz="5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 Neue" pitchFamily="2" charset="0"/>
              </a:endParaRPr>
            </a:p>
          </p:txBody>
        </p:sp>
        <p:sp>
          <p:nvSpPr>
            <p:cNvPr id="29" name="Rectangle 5"/>
            <p:cNvSpPr>
              <a:spLocks noChangeArrowheads="1"/>
            </p:cNvSpPr>
            <p:nvPr userDrawn="1"/>
          </p:nvSpPr>
          <p:spPr bwMode="auto">
            <a:xfrm>
              <a:off x="1283288" y="1958049"/>
              <a:ext cx="996950" cy="1196975"/>
            </a:xfrm>
            <a:prstGeom prst="rect">
              <a:avLst/>
            </a:prstGeom>
            <a:solidFill>
              <a:srgbClr val="2768A6"/>
            </a:solidFill>
            <a:ln>
              <a:noFill/>
            </a:ln>
          </p:spPr>
          <p:txBody>
            <a:bodyPr/>
            <a:lstStyle/>
            <a:p>
              <a:pPr algn="ctr"/>
              <a:endParaRPr lang="zh-CN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214065" y="1774867"/>
              <a:ext cx="2059397" cy="1586332"/>
            </a:xfrm>
            <a:prstGeom prst="rect">
              <a:avLst/>
            </a:prstGeom>
            <a:noFill/>
          </p:spPr>
          <p:txBody>
            <a:bodyPr wrap="square" lIns="107951" tIns="53975" rIns="107951" bIns="53975" rtlCol="0">
              <a:spAutoFit/>
            </a:bodyPr>
            <a:lstStyle/>
            <a:p>
              <a:r>
                <a:rPr lang="en-US" altLang="zh-CN" sz="9600" b="1" spc="-14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9600" b="1" spc="-14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96421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单击此处编辑文本内容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插入文本、链接或图片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插入文本、链接或图片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01638" y="238015"/>
            <a:ext cx="3240087" cy="41236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zh-CN" altLang="en-US" sz="2400" b="1" kern="1200" dirty="0">
                <a:solidFill>
                  <a:srgbClr val="2869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681287" y="2967037"/>
            <a:ext cx="6829425" cy="923925"/>
          </a:xfrm>
          <a:prstGeom prst="rect">
            <a:avLst/>
          </a:prstGeom>
        </p:spPr>
        <p:txBody>
          <a:bodyPr/>
          <a:lstStyle>
            <a:lvl1pPr algn="ctr">
              <a:defRPr sz="66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rgbClr val="23387D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3200" kern="12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5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marL="0" algn="ctr" defTabSz="914400" rtl="0" eaLnBrk="1" latinLnBrk="0" hangingPunct="1">
        <a:spcBef>
          <a:spcPct val="0"/>
        </a:spcBef>
        <a:buNone/>
        <a:defRPr lang="zh-CN" altLang="en-US" sz="4000" kern="1200" dirty="0">
          <a:solidFill>
            <a:srgbClr val="23387D"/>
          </a:solidFill>
          <a:latin typeface="华文新魏" pitchFamily="2" charset="-122"/>
          <a:ea typeface="华文新魏" pitchFamily="2" charset="-122"/>
          <a:cs typeface="+mn-cs"/>
        </a:defRPr>
      </a:lvl1pPr>
    </p:titleStyle>
    <p:bodyStyle>
      <a:lvl1pPr marL="285750" indent="-285750" algn="l" defTabSz="914400" rtl="0" eaLnBrk="0" latinLnBrk="0" hangingPunct="0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lang="zh-CN" altLang="en-US" sz="18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zh-CN" altLang="en-US" sz="1600" b="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zh-CN" altLang="en-US" sz="16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zh-CN" altLang="en-US" sz="16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01ADC-917B-4C29-A0AC-78651E7F56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FA28D-F624-4D3D-80CC-AE3FFEFA9A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GIF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43.png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8.xml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8.xml"/><Relationship Id="rId16" Type="http://schemas.openxmlformats.org/officeDocument/2006/relationships/image" Target="../media/image74.png"/><Relationship Id="rId15" Type="http://schemas.openxmlformats.org/officeDocument/2006/relationships/image" Target="../media/image73.png"/><Relationship Id="rId14" Type="http://schemas.openxmlformats.org/officeDocument/2006/relationships/image" Target="../media/image7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20200524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郭威龙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/>
              <a:t>钻井汇报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3580094" y="4043858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580094" y="2835696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92" y="1700493"/>
            <a:ext cx="4417616" cy="619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</a:rPr>
              <a:t>网络结构选择： </a:t>
            </a:r>
            <a:r>
              <a:rPr lang="en-US" altLang="zh-CN">
                <a:solidFill>
                  <a:schemeClr val="tx1"/>
                </a:solidFill>
              </a:rPr>
              <a:t>LR=0.00001 Batch=50 Epoch=20 </a:t>
            </a:r>
            <a:r>
              <a:rPr lang="zh-CN" altLang="en-US">
                <a:solidFill>
                  <a:schemeClr val="tx1"/>
                </a:solidFill>
              </a:rPr>
              <a:t>优化器 </a:t>
            </a:r>
            <a:r>
              <a:rPr lang="en-US" altLang="zh-CN">
                <a:solidFill>
                  <a:schemeClr val="tx1"/>
                </a:solidFill>
              </a:rPr>
              <a:t>Adam loss= CrossEntropyLoss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8625" y="2155825"/>
            <a:ext cx="6763385" cy="3440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440" y="4502150"/>
            <a:ext cx="30988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网络输入由</a:t>
            </a:r>
            <a:r>
              <a:rPr lang="en-US" altLang="zh-CN"/>
              <a:t>1*28*28--&gt;1*14*14,</a:t>
            </a:r>
            <a:r>
              <a:rPr lang="zh-CN" altLang="en-US"/>
              <a:t>前两层卷积有</a:t>
            </a:r>
            <a:r>
              <a:rPr lang="en-US" altLang="zh-CN"/>
              <a:t>padding</a:t>
            </a:r>
            <a:r>
              <a:rPr lang="zh-CN" altLang="en-US"/>
              <a:t>，第二层</a:t>
            </a:r>
            <a:r>
              <a:rPr lang="en-US" altLang="zh-CN"/>
              <a:t>Pooling</a:t>
            </a:r>
            <a:r>
              <a:rPr lang="zh-CN" altLang="en-US"/>
              <a:t>核为</a:t>
            </a:r>
            <a:r>
              <a:rPr lang="en-US" altLang="zh-CN"/>
              <a:t>2</a:t>
            </a:r>
            <a:r>
              <a:rPr lang="zh-CN" altLang="en-US"/>
              <a:t>，步长为</a:t>
            </a:r>
            <a:r>
              <a:rPr lang="en-US" altLang="zh-CN"/>
              <a:t>1</a:t>
            </a:r>
            <a:r>
              <a:rPr lang="zh-CN" altLang="en-US"/>
              <a:t>，第一层步长为</a:t>
            </a:r>
            <a:r>
              <a:rPr lang="en-US" altLang="zh-CN"/>
              <a:t>2</a:t>
            </a:r>
            <a:r>
              <a:rPr lang="zh-CN" altLang="en-US"/>
              <a:t>，最终得到一个</a:t>
            </a:r>
            <a:r>
              <a:rPr lang="en-US" altLang="zh-CN"/>
              <a:t>32*6*6</a:t>
            </a:r>
            <a:r>
              <a:rPr lang="zh-CN" altLang="en-US"/>
              <a:t>的特征图，经过一个线性得到</a:t>
            </a:r>
            <a:r>
              <a:rPr lang="en-US" altLang="zh-CN"/>
              <a:t>2</a:t>
            </a:r>
            <a:r>
              <a:rPr lang="zh-CN" altLang="en-US"/>
              <a:t>个输出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实验结果：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3445" y="1595120"/>
            <a:ext cx="4239260" cy="3667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5387975"/>
            <a:ext cx="6229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下一步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897255"/>
            <a:ext cx="96799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tx1"/>
                </a:solidFill>
              </a:rPr>
              <a:t>第二阶段方案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观察到：属性之间在纵向相关，单属性参数在横向相关，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所寻求的是横纵结合的局部关联特征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</a:rPr>
              <a:t>方案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假设当前的预测的数值是准确的，如果能够通过学习局部关联特征，把预测数据能够准确地分为正常状态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事故状态，那么当预测的数据被认为是事故时，在当前时刻即可做出对事故的预警，预警时间最长未预测数据能预测的最长时间，本次预警的事故发生的概率为分类器给出事故状态的得分（也可以基于该得分做其他的换算）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第一步：基于第一阶段实验结果，对二个三个参数联合（便于可视化），测试是否存在分类器能够正确区分正常状态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事故状态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C00000"/>
                </a:solidFill>
              </a:rPr>
              <a:t>第二步：对原始数据进行分块处理，加上标注，训练卷积网络来进行全参数训练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C00000"/>
                </a:solidFill>
              </a:rPr>
              <a:t>第三步，完成训练，确定超参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C00000"/>
                </a:solidFill>
              </a:rPr>
              <a:t>第四步，把</a:t>
            </a:r>
            <a:r>
              <a:rPr lang="en-US" altLang="zh-CN">
                <a:solidFill>
                  <a:srgbClr val="C00000"/>
                </a:solidFill>
              </a:rPr>
              <a:t>LSTM</a:t>
            </a:r>
            <a:r>
              <a:rPr lang="zh-CN" altLang="en-US">
                <a:solidFill>
                  <a:srgbClr val="C00000"/>
                </a:solidFill>
              </a:rPr>
              <a:t>与卷积网络连接起来</a:t>
            </a:r>
            <a:endParaRPr lang="zh-CN" altLang="en-US">
              <a:solidFill>
                <a:srgbClr val="C0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28401" y="4845343"/>
            <a:ext cx="2135187" cy="641057"/>
          </a:xfrm>
        </p:spPr>
        <p:txBody>
          <a:bodyPr/>
          <a:lstStyle/>
          <a:p>
            <a:r>
              <a:rPr lang="zh-CN" altLang="en-US" dirty="0"/>
              <a:t>熊绍潘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657721" y="4247165"/>
            <a:ext cx="2876550" cy="323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智慧钻井项目进展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3580094" y="4043858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580094" y="2835696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92" y="1700493"/>
            <a:ext cx="4417616" cy="619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01637" y="238014"/>
            <a:ext cx="9558792" cy="658969"/>
          </a:xfrm>
        </p:spPr>
        <p:txBody>
          <a:bodyPr/>
          <a:lstStyle/>
          <a:p>
            <a:r>
              <a:rPr lang="zh-CN" altLang="en-US" dirty="0"/>
              <a:t>下一步工作计划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1637" y="896983"/>
            <a:ext cx="7065963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钻井项目</a:t>
            </a:r>
            <a:endParaRPr lang="en-US" altLang="zh-CN" sz="24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sppa</a:t>
            </a:r>
            <a:r>
              <a:rPr lang="zh-CN" altLang="en-US" dirty="0"/>
              <a:t>、</a:t>
            </a:r>
            <a:r>
              <a:rPr lang="en-US" altLang="zh-CN" dirty="0" err="1"/>
              <a:t>tqa</a:t>
            </a:r>
            <a:r>
              <a:rPr lang="zh-CN" altLang="en-US" dirty="0"/>
              <a:t>、</a:t>
            </a:r>
            <a:r>
              <a:rPr lang="en-US" altLang="zh-CN" dirty="0" err="1"/>
              <a:t>hkla</a:t>
            </a:r>
            <a:r>
              <a:rPr lang="zh-CN" altLang="en-US" dirty="0"/>
              <a:t>、</a:t>
            </a:r>
            <a:r>
              <a:rPr lang="en-US" altLang="zh-CN" dirty="0" err="1"/>
              <a:t>stkc</a:t>
            </a:r>
            <a:r>
              <a:rPr lang="zh-CN" altLang="en-US" dirty="0"/>
              <a:t>、</a:t>
            </a:r>
            <a:r>
              <a:rPr lang="en-US" altLang="zh-CN" dirty="0" err="1"/>
              <a:t>tcva</a:t>
            </a:r>
            <a:r>
              <a:rPr lang="zh-CN" altLang="en-US" dirty="0"/>
              <a:t>、</a:t>
            </a:r>
            <a:r>
              <a:rPr lang="en-US" altLang="zh-CN" dirty="0" err="1"/>
              <a:t>mdoa</a:t>
            </a:r>
            <a:r>
              <a:rPr lang="zh-CN" altLang="en-US" dirty="0"/>
              <a:t>、</a:t>
            </a:r>
            <a:r>
              <a:rPr lang="en-US" altLang="zh-CN" dirty="0" err="1"/>
              <a:t>mfop</a:t>
            </a:r>
            <a:r>
              <a:rPr lang="zh-CN" altLang="en-US" dirty="0"/>
              <a:t>七个因子，进一步进行</a:t>
            </a:r>
            <a:r>
              <a:rPr lang="en-US" altLang="zh-CN" dirty="0"/>
              <a:t>HTM</a:t>
            </a:r>
            <a:r>
              <a:rPr lang="zh-CN" altLang="en-US" dirty="0"/>
              <a:t>单因子和多因子异常检测与预测实验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结合工况标注，对虚警情况进行分析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离页连接符 12"/>
          <p:cNvSpPr/>
          <p:nvPr/>
        </p:nvSpPr>
        <p:spPr>
          <a:xfrm>
            <a:off x="4912102" y="2462825"/>
            <a:ext cx="681886" cy="638175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7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1</a:t>
            </a:r>
            <a:endParaRPr lang="zh-CN" altLang="en-US" sz="27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939222" y="2973418"/>
            <a:ext cx="2778650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20" name="文本框 43"/>
          <p:cNvSpPr txBox="1"/>
          <p:nvPr/>
        </p:nvSpPr>
        <p:spPr>
          <a:xfrm>
            <a:off x="5939223" y="2346452"/>
            <a:ext cx="277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rgbClr val="2869A7"/>
                </a:solidFill>
                <a:sym typeface="微软雅黑" panose="020B0503020204020204" pitchFamily="34" charset="-122"/>
              </a:rPr>
              <a:t>HTM</a:t>
            </a:r>
            <a:r>
              <a:rPr lang="zh-CN" altLang="en-US" sz="3200" dirty="0">
                <a:solidFill>
                  <a:srgbClr val="2869A7"/>
                </a:solidFill>
                <a:sym typeface="微软雅黑" panose="020B0503020204020204" pitchFamily="34" charset="-122"/>
              </a:rPr>
              <a:t>实验进展</a:t>
            </a:r>
            <a:endParaRPr lang="zh-CN" altLang="en-US" sz="3200" dirty="0">
              <a:solidFill>
                <a:srgbClr val="2869A7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" y="597484"/>
            <a:ext cx="6513983" cy="18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174072"/>
            <a:ext cx="1080407" cy="323529"/>
          </a:xfrm>
          <a:prstGeom prst="rect">
            <a:avLst/>
          </a:prstGeom>
        </p:spPr>
      </p:pic>
      <p:sp>
        <p:nvSpPr>
          <p:cNvPr id="4" name="流程图: 离页连接符 3"/>
          <p:cNvSpPr/>
          <p:nvPr/>
        </p:nvSpPr>
        <p:spPr>
          <a:xfrm>
            <a:off x="2626868" y="2358544"/>
            <a:ext cx="1375624" cy="1441323"/>
          </a:xfrm>
          <a:prstGeom prst="flowChartOffpageConnector">
            <a:avLst/>
          </a:prstGeom>
          <a:solidFill>
            <a:srgbClr val="286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72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1</a:t>
            </a:r>
            <a:endParaRPr lang="zh-CN" altLang="en-US" sz="72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56820" y="3440746"/>
            <a:ext cx="3390889" cy="0"/>
          </a:xfrm>
          <a:prstGeom prst="line">
            <a:avLst/>
          </a:prstGeom>
          <a:noFill/>
          <a:ln w="12700" cap="flat" cmpd="sng" algn="ctr">
            <a:solidFill>
              <a:srgbClr val="31437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256820" y="2541954"/>
            <a:ext cx="325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b="1" dirty="0">
                <a:solidFill>
                  <a:srgbClr val="2869A7"/>
                </a:solidFill>
                <a:sym typeface="微软雅黑" panose="020B0503020204020204" pitchFamily="34" charset="-122"/>
              </a:rPr>
              <a:t>HTM</a:t>
            </a:r>
            <a:r>
              <a:rPr lang="zh-CN" altLang="en-US" sz="3600" b="1" dirty="0">
                <a:solidFill>
                  <a:srgbClr val="2869A7"/>
                </a:solidFill>
                <a:sym typeface="微软雅黑" panose="020B0503020204020204" pitchFamily="34" charset="-122"/>
              </a:rPr>
              <a:t>实验进展</a:t>
            </a:r>
            <a:endParaRPr lang="zh-CN" altLang="en-US" sz="3600" b="1" dirty="0">
              <a:solidFill>
                <a:srgbClr val="2869A7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en-US" altLang="zh-CN" dirty="0"/>
              <a:t>HTM——</a:t>
            </a:r>
            <a:r>
              <a:rPr lang="zh-CN" altLang="en-US" dirty="0"/>
              <a:t>实验进展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8497" y="868026"/>
            <a:ext cx="10256944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实验数据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WZ11-2E-14dSa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数据时间段：</a:t>
            </a:r>
            <a:r>
              <a:rPr lang="en-US" altLang="zh-CN" sz="1600" dirty="0"/>
              <a:t>2019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</a:t>
            </a:r>
            <a:r>
              <a:rPr lang="en-US" altLang="zh-CN" sz="1600" dirty="0"/>
              <a:t>00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：</a:t>
            </a:r>
            <a:r>
              <a:rPr lang="en-US" altLang="zh-CN" sz="1600" dirty="0"/>
              <a:t>00-2019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r>
              <a:rPr lang="en-US" altLang="zh-CN" sz="1600" dirty="0"/>
              <a:t>18</a:t>
            </a:r>
            <a:r>
              <a:rPr lang="zh-CN" altLang="en-US" sz="1600" dirty="0"/>
              <a:t>日</a:t>
            </a:r>
            <a:r>
              <a:rPr lang="en-US" altLang="zh-CN" sz="1600" dirty="0"/>
              <a:t>24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卡钻事故发生时间：</a:t>
            </a:r>
            <a:r>
              <a:rPr lang="en-US" altLang="zh-CN" sz="1600" dirty="0"/>
              <a:t>2019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r>
              <a:rPr lang="en-US" altLang="zh-CN" sz="1600" dirty="0"/>
              <a:t>18</a:t>
            </a:r>
            <a:r>
              <a:rPr lang="zh-CN" altLang="en-US" sz="1600" dirty="0"/>
              <a:t>日</a:t>
            </a:r>
            <a:r>
              <a:rPr lang="en-US" altLang="zh-CN" sz="1600" dirty="0"/>
              <a:t>19</a:t>
            </a:r>
            <a:r>
              <a:rPr lang="zh-CN" altLang="en-US" sz="1600" dirty="0"/>
              <a:t>：</a:t>
            </a:r>
            <a:r>
              <a:rPr lang="en-US" altLang="zh-CN" sz="1600" dirty="0"/>
              <a:t>47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卡钻事故结束时间：</a:t>
            </a:r>
            <a:r>
              <a:rPr lang="en-US" altLang="zh-CN" sz="1600" dirty="0"/>
              <a:t>2019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r>
              <a:rPr lang="en-US" altLang="zh-CN" sz="1600" dirty="0"/>
              <a:t>18</a:t>
            </a:r>
            <a:r>
              <a:rPr lang="zh-CN" altLang="en-US" sz="1600" dirty="0"/>
              <a:t>日</a:t>
            </a:r>
            <a:r>
              <a:rPr lang="en-US" altLang="zh-CN" sz="1600" dirty="0"/>
              <a:t>22</a:t>
            </a:r>
            <a:r>
              <a:rPr lang="zh-CN" altLang="en-US" sz="1600" dirty="0"/>
              <a:t>：</a:t>
            </a:r>
            <a:r>
              <a:rPr lang="en-US" altLang="zh-CN" sz="1600" dirty="0"/>
              <a:t>12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相关因子选取：</a:t>
            </a:r>
            <a:r>
              <a:rPr lang="en-US" altLang="zh-CN" sz="1600" dirty="0" err="1"/>
              <a:t>sppa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tqa</a:t>
            </a:r>
            <a:r>
              <a:rPr lang="zh-CN" altLang="en-US" sz="1600" dirty="0"/>
              <a:t>、</a:t>
            </a:r>
            <a:r>
              <a:rPr lang="en-US" altLang="zh-CN" sz="1600" dirty="0" err="1">
                <a:solidFill>
                  <a:srgbClr val="FF0000"/>
                </a:solidFill>
              </a:rPr>
              <a:t>hkla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stkc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tvca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mdoa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mfop</a:t>
            </a: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152400" y="4565978"/>
            <a:ext cx="32079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数据时间段内</a:t>
            </a:r>
            <a:endParaRPr lang="en-US" altLang="zh-CN" dirty="0"/>
          </a:p>
          <a:p>
            <a:r>
              <a:rPr lang="en-US" altLang="zh-CN" dirty="0" err="1"/>
              <a:t>sppa</a:t>
            </a:r>
            <a:r>
              <a:rPr lang="zh-CN" altLang="en-US" dirty="0"/>
              <a:t>、</a:t>
            </a:r>
            <a:r>
              <a:rPr lang="en-US" altLang="zh-CN" dirty="0" err="1"/>
              <a:t>tqa</a:t>
            </a:r>
            <a:r>
              <a:rPr lang="zh-CN" altLang="en-US" dirty="0"/>
              <a:t>、</a:t>
            </a:r>
            <a:r>
              <a:rPr lang="en-US" altLang="zh-CN" dirty="0" err="1"/>
              <a:t>hkla</a:t>
            </a:r>
            <a:r>
              <a:rPr lang="zh-CN" altLang="en-US" dirty="0"/>
              <a:t>、</a:t>
            </a:r>
            <a:r>
              <a:rPr lang="en-US" altLang="zh-CN" dirty="0" err="1"/>
              <a:t>stkc</a:t>
            </a:r>
            <a:r>
              <a:rPr lang="zh-CN" altLang="en-US" dirty="0"/>
              <a:t>、</a:t>
            </a:r>
            <a:r>
              <a:rPr lang="en-US" altLang="zh-CN" dirty="0" err="1"/>
              <a:t>stkc</a:t>
            </a:r>
            <a:r>
              <a:rPr lang="zh-CN" altLang="en-US" dirty="0"/>
              <a:t>、</a:t>
            </a:r>
            <a:r>
              <a:rPr lang="en-US" altLang="zh-CN" dirty="0" err="1"/>
              <a:t>mdoa</a:t>
            </a:r>
            <a:r>
              <a:rPr lang="zh-CN" altLang="en-US" dirty="0"/>
              <a:t>、</a:t>
            </a:r>
            <a:r>
              <a:rPr lang="en-US" altLang="zh-CN" dirty="0" err="1"/>
              <a:t>mfop</a:t>
            </a:r>
            <a:r>
              <a:rPr lang="zh-CN" altLang="en-US" dirty="0"/>
              <a:t>数据状态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0279" y="3095593"/>
            <a:ext cx="7554813" cy="3753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429000" y="4794120"/>
              <a:ext cx="921240" cy="1465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429000" y="4794120"/>
                <a:ext cx="921240" cy="146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en-US" altLang="zh-CN" dirty="0"/>
              <a:t>HTM——</a:t>
            </a:r>
            <a:r>
              <a:rPr lang="zh-CN" altLang="en-US" dirty="0"/>
              <a:t>实验进展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8497" y="868026"/>
            <a:ext cx="10256944" cy="41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异常检测效果较好的</a:t>
            </a:r>
            <a:endParaRPr lang="en-US" altLang="zh-CN" sz="1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702126" y="1445298"/>
            <a:ext cx="3898630" cy="2572099"/>
            <a:chOff x="451696" y="1500184"/>
            <a:chExt cx="3898630" cy="2572099"/>
          </a:xfrm>
        </p:grpSpPr>
        <p:pic>
          <p:nvPicPr>
            <p:cNvPr id="1026" name="Picture 2" descr="计算机生成了可选文字:&#10;150&#10;100&#10;1.0&#10;Score&#10;0℃&#10;1℃&#10;sqid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96" y="1500184"/>
              <a:ext cx="3898630" cy="2360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047863" y="3702951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/>
                <a:t>sppa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31446" y="1389018"/>
            <a:ext cx="3898630" cy="2580012"/>
            <a:chOff x="4426525" y="1542427"/>
            <a:chExt cx="3898630" cy="2580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426525" y="1542427"/>
              <a:ext cx="3898630" cy="2580012"/>
              <a:chOff x="4426525" y="1542427"/>
              <a:chExt cx="3898630" cy="2580012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26525" y="1542427"/>
                <a:ext cx="3898630" cy="2355535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6355584" y="3753107"/>
                <a:ext cx="5052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/>
                  <a:t>tqa</a:t>
                </a:r>
                <a:endParaRPr lang="zh-CN" altLang="en-US" dirty="0"/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469" y="1633572"/>
              <a:ext cx="210503" cy="137182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815935" y="4095037"/>
            <a:ext cx="3784821" cy="2635329"/>
            <a:chOff x="150980" y="4226301"/>
            <a:chExt cx="3784821" cy="263532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80" y="4226301"/>
              <a:ext cx="3784821" cy="2255779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644083" y="6492298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/>
                <a:t>sktc</a:t>
              </a:r>
              <a:endParaRPr lang="zh-CN" altLang="en-US" dirty="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936" y="4317874"/>
              <a:ext cx="266509" cy="11010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591244" y="4132955"/>
            <a:ext cx="4038712" cy="2679375"/>
            <a:chOff x="4495510" y="4093451"/>
            <a:chExt cx="4038712" cy="2722398"/>
          </a:xfrm>
        </p:grpSpPr>
        <p:pic>
          <p:nvPicPr>
            <p:cNvPr id="4" name="Picture 2" descr="计算机生成了可选文字:&#10;80&#10;SPPa&#10;20&#10;引〕On]a》YScore&#10;sqi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510" y="4093451"/>
              <a:ext cx="4038712" cy="235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6210936" y="6446517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/>
                <a:t>tvca</a:t>
              </a:r>
              <a:endParaRPr lang="zh-CN" altLang="en-US" dirty="0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77" y="4191108"/>
            <a:ext cx="221933" cy="1044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262013" y="1242666"/>
            <a:ext cx="3701813" cy="2803373"/>
            <a:chOff x="8490187" y="1500184"/>
            <a:chExt cx="3701813" cy="280337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90187" y="1500184"/>
              <a:ext cx="3701813" cy="251194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0071998" y="3934225"/>
              <a:ext cx="6920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hkla</a:t>
              </a:r>
              <a:endParaRPr lang="en-US" altLang="zh-CN" dirty="0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8008" y="1606946"/>
              <a:ext cx="303474" cy="117474"/>
            </a:xfrm>
            <a:prstGeom prst="rect">
              <a:avLst/>
            </a:prstGeom>
          </p:spPr>
        </p:pic>
      </p:grp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48497" y="188292"/>
            <a:ext cx="7074336" cy="515611"/>
          </a:xfrm>
        </p:spPr>
        <p:txBody>
          <a:bodyPr anchor="ctr" anchorCtr="0"/>
          <a:lstStyle/>
          <a:p>
            <a:r>
              <a:rPr lang="en-US" altLang="zh-CN" dirty="0"/>
              <a:t>HTM——</a:t>
            </a:r>
            <a:r>
              <a:rPr lang="zh-CN" altLang="en-US" dirty="0"/>
              <a:t>实验进展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8497" y="868026"/>
            <a:ext cx="10256944" cy="41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异常检测效果较差的（直观上看是由于</a:t>
            </a:r>
            <a:r>
              <a:rPr lang="en-US" altLang="zh-CN" sz="1600" dirty="0"/>
              <a:t>HTM </a:t>
            </a:r>
            <a:r>
              <a:rPr lang="zh-CN" altLang="en-US" sz="1600" dirty="0"/>
              <a:t>模型参数设置的问题）</a:t>
            </a:r>
            <a:endParaRPr lang="en-US" altLang="zh-CN" sz="1600" dirty="0"/>
          </a:p>
        </p:txBody>
      </p:sp>
      <p:sp>
        <p:nvSpPr>
          <p:cNvPr id="25" name="矩形 24"/>
          <p:cNvSpPr/>
          <p:nvPr/>
        </p:nvSpPr>
        <p:spPr>
          <a:xfrm>
            <a:off x="248496" y="1543055"/>
            <a:ext cx="3606774" cy="1891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实验观察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就目前的跑出来的</a:t>
            </a:r>
            <a:r>
              <a:rPr lang="en-US" altLang="zh-CN" sz="1600" dirty="0" err="1"/>
              <a:t>sppa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tqa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stkc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tcva</a:t>
            </a:r>
            <a:r>
              <a:rPr lang="zh-CN" altLang="en-US" sz="1600" dirty="0"/>
              <a:t>四个因子的检测结果来看，</a:t>
            </a:r>
            <a:r>
              <a:rPr lang="en-US" altLang="zh-CN" sz="1600" dirty="0"/>
              <a:t>HTM</a:t>
            </a:r>
            <a:r>
              <a:rPr lang="zh-CN" altLang="en-US" sz="1600" dirty="0"/>
              <a:t>可以比较好的完成异常检测</a:t>
            </a:r>
            <a:endParaRPr lang="en-US" altLang="zh-CN" sz="1600" dirty="0"/>
          </a:p>
        </p:txBody>
      </p:sp>
      <p:sp>
        <p:nvSpPr>
          <p:cNvPr id="26" name="矩形 25"/>
          <p:cNvSpPr/>
          <p:nvPr/>
        </p:nvSpPr>
        <p:spPr>
          <a:xfrm>
            <a:off x="248496" y="3530164"/>
            <a:ext cx="4172584" cy="299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下一步工作规划：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调整</a:t>
            </a:r>
            <a:r>
              <a:rPr lang="en-US" altLang="zh-CN" sz="1600" dirty="0" err="1"/>
              <a:t>hkla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moda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mfop</a:t>
            </a:r>
            <a:r>
              <a:rPr lang="zh-CN" altLang="en-US" sz="1600" dirty="0"/>
              <a:t>三个因子的</a:t>
            </a:r>
            <a:r>
              <a:rPr lang="en-US" altLang="zh-CN" sz="1600" dirty="0"/>
              <a:t>HTM</a:t>
            </a:r>
            <a:r>
              <a:rPr lang="zh-CN" altLang="en-US" sz="1600" dirty="0"/>
              <a:t>模型参数，提高检测效果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根据这</a:t>
            </a:r>
            <a:r>
              <a:rPr lang="en-US" altLang="zh-CN" sz="1600" dirty="0"/>
              <a:t>7</a:t>
            </a:r>
            <a:r>
              <a:rPr lang="zh-CN" altLang="en-US" sz="1600" dirty="0"/>
              <a:t>个因子的模型参数，将多个因子的模型组合到一个模型中，进行整个系统的异常检测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如何如数据的异常检测进行事故的异常预测？这还需要进一步的解决</a:t>
            </a:r>
            <a:endParaRPr lang="en-US" altLang="zh-CN" sz="16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370569" y="1242666"/>
            <a:ext cx="3405679" cy="2696612"/>
            <a:chOff x="7928285" y="1881051"/>
            <a:chExt cx="3405679" cy="2696612"/>
          </a:xfrm>
        </p:grpSpPr>
        <p:pic>
          <p:nvPicPr>
            <p:cNvPr id="2050" name="Picture 2" descr="计算机生成了可选文字:&#10;L75&#10;L50&#10;L25&#10;SPPa&#10;anomaly_SCOre&#10;anomaly_likelihood&#10;sqi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285" y="1881051"/>
              <a:ext cx="3405679" cy="2434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9218676" y="4208331"/>
              <a:ext cx="824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moda</a:t>
              </a:r>
              <a:endParaRPr lang="en-US" altLang="zh-CN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86120" y="4046039"/>
            <a:ext cx="3477706" cy="2704044"/>
            <a:chOff x="4225598" y="4085230"/>
            <a:chExt cx="3477706" cy="2704044"/>
          </a:xfrm>
        </p:grpSpPr>
        <p:pic>
          <p:nvPicPr>
            <p:cNvPr id="2052" name="Picture 4" descr="计算机生成了可选文字:&#10;0r0的六&#10;Score&#10;1℃&#10;anomalylikelihood&#10;sqi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598" y="4085230"/>
              <a:ext cx="3477706" cy="241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5552003" y="6419942"/>
              <a:ext cx="824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mfop</a:t>
              </a:r>
              <a:endParaRPr lang="en-US" altLang="zh-CN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493" y="4163611"/>
              <a:ext cx="225227" cy="88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897255"/>
            <a:ext cx="967994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C00000"/>
                </a:solidFill>
              </a:rPr>
              <a:t>第一阶段实验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在一定程度上说明了哪些参数对卡钻事故的关联程度，其中</a:t>
            </a:r>
            <a:r>
              <a:rPr lang="en-US" altLang="zh-CN">
                <a:solidFill>
                  <a:schemeClr val="tx1"/>
                </a:solidFill>
              </a:rPr>
              <a:t>mfia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tva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mtia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tqx</a:t>
            </a:r>
            <a:r>
              <a:rPr lang="zh-CN" altLang="en-US">
                <a:solidFill>
                  <a:schemeClr val="tx1"/>
                </a:solidFill>
              </a:rPr>
              <a:t>表现较好，</a:t>
            </a:r>
            <a:r>
              <a:rPr lang="en-US" altLang="zh-CN">
                <a:solidFill>
                  <a:schemeClr val="tx1"/>
                </a:solidFill>
              </a:rPr>
              <a:t>dbtm</a:t>
            </a:r>
            <a:r>
              <a:rPr lang="zh-CN" altLang="en-US">
                <a:solidFill>
                  <a:schemeClr val="tx1"/>
                </a:solidFill>
              </a:rPr>
              <a:t>待测试；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/>
                </a:solidFill>
              </a:rPr>
              <a:t>LSTM</a:t>
            </a:r>
            <a:r>
              <a:rPr lang="zh-CN" altLang="en-US">
                <a:solidFill>
                  <a:schemeClr val="tx1"/>
                </a:solidFill>
              </a:rPr>
              <a:t>的预测性能能够满足需求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</a:rPr>
              <a:t>待解决问题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如何进行多因子对事故的预警研究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C00000"/>
                </a:solidFill>
              </a:rPr>
              <a:t>第二阶段方案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观察到：属性之间在纵向相关，单属性参数在横向相关，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所寻求的是横纵结合的局部关联特征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</a:rPr>
              <a:t>方案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假设当前的预测的数值是准确的，如果能够通过学习局部关联特征，把预测数据能够准确地分为正常状态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事故状态，那么当预测的数据被认为是事故时，在当前时刻即可做出对事故的预警，预警时间最长未预测数据能预测的最长时间，本次预警的事故发生的概率为分类器给出事故状态的得分（也可以基于该得分做其他的换算）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C00000"/>
                </a:solidFill>
              </a:rPr>
              <a:t>第一步</a:t>
            </a:r>
            <a:r>
              <a:rPr lang="zh-CN" altLang="en-US">
                <a:solidFill>
                  <a:schemeClr val="tx1"/>
                </a:solidFill>
              </a:rPr>
              <a:t>：基于第一阶段实验结果，</a:t>
            </a:r>
            <a:r>
              <a:rPr lang="zh-CN" altLang="en-US">
                <a:solidFill>
                  <a:srgbClr val="C00000"/>
                </a:solidFill>
              </a:rPr>
              <a:t>对二个三个参数联合（便于可视化）</a:t>
            </a:r>
            <a:r>
              <a:rPr lang="zh-CN" altLang="en-US">
                <a:solidFill>
                  <a:schemeClr val="tx1"/>
                </a:solidFill>
              </a:rPr>
              <a:t>，测试是否存在</a:t>
            </a:r>
            <a:r>
              <a:rPr lang="zh-CN" altLang="en-US">
                <a:solidFill>
                  <a:srgbClr val="C00000"/>
                </a:solidFill>
              </a:rPr>
              <a:t>分类器能够正确区分正常状态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事故状态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第二步：将数据分块，利用卷积来进行全参数训练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81287" y="2967037"/>
            <a:ext cx="6829425" cy="923925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1693168" y="2241149"/>
            <a:ext cx="8805664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工作总结汇报</a:t>
            </a:r>
            <a:endParaRPr lang="en-US" altLang="zh-CN" sz="40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6967930" y="3472311"/>
            <a:ext cx="2448272" cy="984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赵子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飞</a:t>
            </a:r>
            <a:endParaRPr lang="x-none" altLang="zh-CN" sz="2400" dirty="0">
              <a:latin typeface="华文新魏" pitchFamily="2" charset="-122"/>
              <a:ea typeface="华文新魏" pitchFamily="2" charset="-122"/>
            </a:endParaRPr>
          </a:p>
          <a:p>
            <a:pPr algn="ctr">
              <a:spcBef>
                <a:spcPts val="1200"/>
              </a:spcBef>
              <a:defRPr/>
            </a:pPr>
            <a:fld id="{BB962C8B-B14F-4D97-AF65-F5344CB8AC3E}" type="datetime2">
              <a:rPr lang="zh-CN" altLang="zh-CN" sz="2400" dirty="0"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</a:fld>
            <a:endParaRPr lang="zh-CN" altLang="zh-CN" sz="3200" dirty="0"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1.1 HTM</a:t>
            </a:r>
            <a:endParaRPr lang="en-US" altLang="zh-CN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927647" y="1772817"/>
            <a:ext cx="9138523" cy="1008111"/>
            <a:chOff x="2697707" y="1077724"/>
            <a:chExt cx="9368464" cy="1008111"/>
          </a:xfrm>
        </p:grpSpPr>
        <p:sp>
          <p:nvSpPr>
            <p:cNvPr id="35" name="燕尾形箭头 34"/>
            <p:cNvSpPr/>
            <p:nvPr/>
          </p:nvSpPr>
          <p:spPr>
            <a:xfrm>
              <a:off x="2697707" y="1477809"/>
              <a:ext cx="9368464" cy="207941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 35"/>
            <p:cNvSpPr/>
            <p:nvPr/>
          </p:nvSpPr>
          <p:spPr>
            <a:xfrm>
              <a:off x="2698268" y="1077724"/>
              <a:ext cx="2065448" cy="403244"/>
            </a:xfrm>
            <a:custGeom>
              <a:avLst/>
              <a:gdLst>
                <a:gd name="connsiteX0" fmla="*/ 0 w 2065448"/>
                <a:gd name="connsiteY0" fmla="*/ 0 h 403244"/>
                <a:gd name="connsiteX1" fmla="*/ 2065448 w 2065448"/>
                <a:gd name="connsiteY1" fmla="*/ 0 h 403244"/>
                <a:gd name="connsiteX2" fmla="*/ 2065448 w 2065448"/>
                <a:gd name="connsiteY2" fmla="*/ 403244 h 403244"/>
                <a:gd name="connsiteX3" fmla="*/ 0 w 2065448"/>
                <a:gd name="connsiteY3" fmla="*/ 403244 h 403244"/>
                <a:gd name="connsiteX4" fmla="*/ 0 w 2065448"/>
                <a:gd name="connsiteY4" fmla="*/ 0 h 40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448" h="403244">
                  <a:moveTo>
                    <a:pt x="0" y="0"/>
                  </a:moveTo>
                  <a:lnTo>
                    <a:pt x="2065448" y="0"/>
                  </a:lnTo>
                  <a:lnTo>
                    <a:pt x="2065448" y="403244"/>
                  </a:lnTo>
                  <a:lnTo>
                    <a:pt x="0" y="403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b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/>
                  </a:solidFill>
                </a:rPr>
                <a:t>开始时间 20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20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/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1/1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7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: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00</a:t>
              </a:r>
              <a:endParaRPr lang="zh-CN" altLang="en-US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93430" y="1544217"/>
              <a:ext cx="75125" cy="751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任意多边形 37"/>
            <p:cNvSpPr/>
            <p:nvPr/>
          </p:nvSpPr>
          <p:spPr>
            <a:xfrm>
              <a:off x="4825575" y="1682591"/>
              <a:ext cx="1989375" cy="403244"/>
            </a:xfrm>
            <a:custGeom>
              <a:avLst/>
              <a:gdLst>
                <a:gd name="connsiteX0" fmla="*/ 0 w 1989375"/>
                <a:gd name="connsiteY0" fmla="*/ 0 h 403244"/>
                <a:gd name="connsiteX1" fmla="*/ 1989375 w 1989375"/>
                <a:gd name="connsiteY1" fmla="*/ 0 h 403244"/>
                <a:gd name="connsiteX2" fmla="*/ 1989375 w 1989375"/>
                <a:gd name="connsiteY2" fmla="*/ 403244 h 403244"/>
                <a:gd name="connsiteX3" fmla="*/ 0 w 1989375"/>
                <a:gd name="connsiteY3" fmla="*/ 403244 h 403244"/>
                <a:gd name="connsiteX4" fmla="*/ 0 w 1989375"/>
                <a:gd name="connsiteY4" fmla="*/ 0 h 40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375" h="403244">
                  <a:moveTo>
                    <a:pt x="0" y="0"/>
                  </a:moveTo>
                  <a:lnTo>
                    <a:pt x="1989375" y="0"/>
                  </a:lnTo>
                  <a:lnTo>
                    <a:pt x="1989375" y="403244"/>
                  </a:lnTo>
                  <a:lnTo>
                    <a:pt x="0" y="403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b="1" kern="1200" dirty="0" smtClean="0">
                  <a:solidFill>
                    <a:srgbClr val="FFC000"/>
                  </a:solidFill>
                </a:rPr>
                <a:t>已异常 20</a:t>
              </a:r>
              <a:r>
                <a:rPr lang="en-US" altLang="zh-CN" sz="1200" b="1" kern="1200" dirty="0" smtClean="0">
                  <a:solidFill>
                    <a:srgbClr val="FFC000"/>
                  </a:solidFill>
                </a:rPr>
                <a:t>20</a:t>
              </a:r>
              <a:r>
                <a:rPr lang="zh-CN" altLang="en-US" sz="1200" b="1" kern="1200" dirty="0" smtClean="0">
                  <a:solidFill>
                    <a:srgbClr val="FFC000"/>
                  </a:solidFill>
                </a:rPr>
                <a:t>/1/1</a:t>
              </a:r>
              <a:r>
                <a:rPr lang="en-US" altLang="zh-CN" sz="1200" b="1" kern="1200" dirty="0" smtClean="0">
                  <a:solidFill>
                    <a:srgbClr val="FFC000"/>
                  </a:solidFill>
                </a:rPr>
                <a:t>8</a:t>
              </a:r>
              <a:r>
                <a:rPr lang="zh-CN" altLang="en-US" sz="1200" b="1" kern="1200" dirty="0" smtClean="0">
                  <a:solidFill>
                    <a:srgbClr val="FFC000"/>
                  </a:solidFill>
                </a:rPr>
                <a:t>  0</a:t>
              </a:r>
              <a:r>
                <a:rPr lang="en-US" altLang="zh-CN" sz="1200" b="1" kern="1200" dirty="0" smtClean="0">
                  <a:solidFill>
                    <a:srgbClr val="FFC000"/>
                  </a:solidFill>
                </a:rPr>
                <a:t>2</a:t>
              </a:r>
              <a:r>
                <a:rPr lang="zh-CN" altLang="en-US" sz="1200" b="1" kern="1200" dirty="0" smtClean="0">
                  <a:solidFill>
                    <a:srgbClr val="FFC000"/>
                  </a:solidFill>
                </a:rPr>
                <a:t>:</a:t>
              </a:r>
              <a:r>
                <a:rPr lang="en-US" altLang="zh-CN" sz="1200" b="1" kern="1200" dirty="0" smtClean="0">
                  <a:solidFill>
                    <a:srgbClr val="FFC000"/>
                  </a:solidFill>
                </a:rPr>
                <a:t>00</a:t>
              </a:r>
              <a:endParaRPr lang="zh-CN" altLang="en-US" sz="1200" b="1" kern="1200" dirty="0">
                <a:solidFill>
                  <a:srgbClr val="FFC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782700" y="1544217"/>
              <a:ext cx="75125" cy="751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任意多边形 39"/>
            <p:cNvSpPr/>
            <p:nvPr/>
          </p:nvSpPr>
          <p:spPr>
            <a:xfrm>
              <a:off x="6876809" y="1077724"/>
              <a:ext cx="2243527" cy="403244"/>
            </a:xfrm>
            <a:custGeom>
              <a:avLst/>
              <a:gdLst>
                <a:gd name="connsiteX0" fmla="*/ 0 w 2003479"/>
                <a:gd name="connsiteY0" fmla="*/ 0 h 403244"/>
                <a:gd name="connsiteX1" fmla="*/ 2003479 w 2003479"/>
                <a:gd name="connsiteY1" fmla="*/ 0 h 403244"/>
                <a:gd name="connsiteX2" fmla="*/ 2003479 w 2003479"/>
                <a:gd name="connsiteY2" fmla="*/ 403244 h 403244"/>
                <a:gd name="connsiteX3" fmla="*/ 0 w 2003479"/>
                <a:gd name="connsiteY3" fmla="*/ 403244 h 403244"/>
                <a:gd name="connsiteX4" fmla="*/ 0 w 2003479"/>
                <a:gd name="connsiteY4" fmla="*/ 0 h 40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3479" h="403244">
                  <a:moveTo>
                    <a:pt x="0" y="0"/>
                  </a:moveTo>
                  <a:lnTo>
                    <a:pt x="2003479" y="0"/>
                  </a:lnTo>
                  <a:lnTo>
                    <a:pt x="2003479" y="403244"/>
                  </a:lnTo>
                  <a:lnTo>
                    <a:pt x="0" y="403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b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/>
                  </a:solidFill>
                </a:rPr>
                <a:t>标注事故 20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20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/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1/1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8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  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05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: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45</a:t>
              </a:r>
              <a:endParaRPr lang="zh-CN" altLang="en-US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840986" y="1544217"/>
              <a:ext cx="75125" cy="751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 41"/>
            <p:cNvSpPr/>
            <p:nvPr/>
          </p:nvSpPr>
          <p:spPr>
            <a:xfrm>
              <a:off x="8942146" y="1682591"/>
              <a:ext cx="2186616" cy="403244"/>
            </a:xfrm>
            <a:custGeom>
              <a:avLst/>
              <a:gdLst>
                <a:gd name="connsiteX0" fmla="*/ 0 w 2186616"/>
                <a:gd name="connsiteY0" fmla="*/ 0 h 403244"/>
                <a:gd name="connsiteX1" fmla="*/ 2186616 w 2186616"/>
                <a:gd name="connsiteY1" fmla="*/ 0 h 403244"/>
                <a:gd name="connsiteX2" fmla="*/ 2186616 w 2186616"/>
                <a:gd name="connsiteY2" fmla="*/ 403244 h 403244"/>
                <a:gd name="connsiteX3" fmla="*/ 0 w 2186616"/>
                <a:gd name="connsiteY3" fmla="*/ 403244 h 403244"/>
                <a:gd name="connsiteX4" fmla="*/ 0 w 2186616"/>
                <a:gd name="connsiteY4" fmla="*/ 0 h 40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6" h="403244">
                  <a:moveTo>
                    <a:pt x="0" y="0"/>
                  </a:moveTo>
                  <a:lnTo>
                    <a:pt x="2186616" y="0"/>
                  </a:lnTo>
                  <a:lnTo>
                    <a:pt x="2186616" y="403244"/>
                  </a:lnTo>
                  <a:lnTo>
                    <a:pt x="0" y="403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/>
                  </a:solidFill>
                </a:rPr>
                <a:t>标注结束 20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20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/1/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22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  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10</a:t>
              </a:r>
              <a:r>
                <a:rPr lang="zh-CN" altLang="en-US" sz="1200" kern="1200" dirty="0" smtClean="0">
                  <a:solidFill>
                    <a:schemeClr val="tx1"/>
                  </a:solidFill>
                </a:rPr>
                <a:t>:</a:t>
              </a:r>
              <a:r>
                <a:rPr lang="en-US" altLang="zh-CN" sz="1200" kern="1200" dirty="0" smtClean="0">
                  <a:solidFill>
                    <a:schemeClr val="tx1"/>
                  </a:solidFill>
                </a:rPr>
                <a:t>00</a:t>
              </a:r>
              <a:endParaRPr lang="zh-CN" altLang="en-US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9997892" y="1544217"/>
              <a:ext cx="75125" cy="751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56" name="矩形 55"/>
          <p:cNvSpPr/>
          <p:nvPr/>
        </p:nvSpPr>
        <p:spPr>
          <a:xfrm>
            <a:off x="1062787" y="2113111"/>
            <a:ext cx="16033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400" b="1" dirty="0" smtClean="0">
                <a:solidFill>
                  <a:srgbClr val="FF0000"/>
                </a:solidFill>
              </a:rPr>
              <a:t>以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DF1-1-P11H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为例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556" y="2760181"/>
            <a:ext cx="12082778" cy="4097820"/>
            <a:chOff x="67556" y="2760181"/>
            <a:chExt cx="12082778" cy="4097820"/>
          </a:xfrm>
        </p:grpSpPr>
        <p:graphicFrame>
          <p:nvGraphicFramePr>
            <p:cNvPr id="4" name="图示 3"/>
            <p:cNvGraphicFramePr/>
            <p:nvPr/>
          </p:nvGraphicFramePr>
          <p:xfrm>
            <a:off x="159792" y="2994647"/>
            <a:ext cx="10472712" cy="38633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grpSp>
          <p:nvGrpSpPr>
            <p:cNvPr id="68" name="组合 67"/>
            <p:cNvGrpSpPr/>
            <p:nvPr/>
          </p:nvGrpSpPr>
          <p:grpSpPr>
            <a:xfrm>
              <a:off x="2731852" y="5363281"/>
              <a:ext cx="4924523" cy="1494720"/>
              <a:chOff x="3431704" y="5363281"/>
              <a:chExt cx="4924523" cy="1494720"/>
            </a:xfrm>
          </p:grpSpPr>
          <p:grpSp>
            <p:nvGrpSpPr>
              <p:cNvPr id="66" name="组合 65"/>
              <p:cNvGrpSpPr>
                <a:grpSpLocks noChangeAspect="1"/>
              </p:cNvGrpSpPr>
              <p:nvPr/>
            </p:nvGrpSpPr>
            <p:grpSpPr>
              <a:xfrm>
                <a:off x="3482230" y="5667457"/>
                <a:ext cx="4836900" cy="1140778"/>
                <a:chOff x="1249260" y="2870994"/>
                <a:chExt cx="9693480" cy="2286198"/>
              </a:xfrm>
            </p:grpSpPr>
            <p:pic>
              <p:nvPicPr>
                <p:cNvPr id="61" name="图片 6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9260" y="2870994"/>
                  <a:ext cx="9693480" cy="2286198"/>
                </a:xfrm>
                <a:prstGeom prst="rect">
                  <a:avLst/>
                </a:prstGeom>
              </p:spPr>
            </p:pic>
            <p:sp>
              <p:nvSpPr>
                <p:cNvPr id="62" name="矩形 61"/>
                <p:cNvSpPr/>
                <p:nvPr/>
              </p:nvSpPr>
              <p:spPr>
                <a:xfrm>
                  <a:off x="2711624" y="3015010"/>
                  <a:ext cx="7632848" cy="360040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2063552" y="3953726"/>
                  <a:ext cx="7128792" cy="360040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365300" y="3497734"/>
                  <a:ext cx="2882828" cy="360040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063552" y="4407987"/>
                  <a:ext cx="3960440" cy="360040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7" name="矩形 66"/>
              <p:cNvSpPr/>
              <p:nvPr/>
            </p:nvSpPr>
            <p:spPr>
              <a:xfrm>
                <a:off x="3431704" y="5363281"/>
                <a:ext cx="4924523" cy="14947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528048" y="2928240"/>
              <a:ext cx="1643520" cy="1544448"/>
              <a:chOff x="6528048" y="2928240"/>
              <a:chExt cx="1643520" cy="1544448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 rotWithShape="1">
              <a:blip r:embed="rId7"/>
              <a:srcRect r="2705"/>
              <a:stretch>
                <a:fillRect/>
              </a:stretch>
            </p:blipFill>
            <p:spPr>
              <a:xfrm>
                <a:off x="6585767" y="2985502"/>
                <a:ext cx="1564140" cy="753921"/>
              </a:xfrm>
              <a:prstGeom prst="rect">
                <a:avLst/>
              </a:prstGeom>
            </p:spPr>
          </p:pic>
          <p:sp>
            <p:nvSpPr>
              <p:cNvPr id="47" name="矩形 46"/>
              <p:cNvSpPr/>
              <p:nvPr/>
            </p:nvSpPr>
            <p:spPr>
              <a:xfrm>
                <a:off x="6528048" y="2928240"/>
                <a:ext cx="1643520" cy="154444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76274" y="3018590"/>
              <a:ext cx="1543804" cy="1778562"/>
              <a:chOff x="4876274" y="3018590"/>
              <a:chExt cx="1543804" cy="177856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320" y="3122840"/>
                <a:ext cx="1461379" cy="1098248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>
              <a:xfrm>
                <a:off x="4876274" y="3018590"/>
                <a:ext cx="1543804" cy="177856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7556" y="2760181"/>
              <a:ext cx="4752528" cy="2541027"/>
              <a:chOff x="335360" y="2271466"/>
              <a:chExt cx="4752528" cy="2541027"/>
            </a:xfrm>
          </p:grpSpPr>
          <p:grpSp>
            <p:nvGrpSpPr>
              <p:cNvPr id="16" name="组合 15"/>
              <p:cNvGrpSpPr>
                <a:grpSpLocks noChangeAspect="1"/>
              </p:cNvGrpSpPr>
              <p:nvPr/>
            </p:nvGrpSpPr>
            <p:grpSpPr>
              <a:xfrm>
                <a:off x="384802" y="2333538"/>
                <a:ext cx="4631078" cy="2478955"/>
                <a:chOff x="1703512" y="5229376"/>
                <a:chExt cx="6283364" cy="3363398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3512" y="5229376"/>
                  <a:ext cx="2112000" cy="1584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9194" y="5229376"/>
                  <a:ext cx="2112000" cy="1584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4876" y="5229376"/>
                  <a:ext cx="2112000" cy="1584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6894" y="6813376"/>
                  <a:ext cx="2112001" cy="1584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2575" y="6813376"/>
                  <a:ext cx="2112001" cy="1584000"/>
                </a:xfrm>
                <a:prstGeom prst="rect">
                  <a:avLst/>
                </a:prstGeom>
                <a:noFill/>
              </p:spPr>
            </p:pic>
            <p:sp>
              <p:nvSpPr>
                <p:cNvPr id="5" name="矩形 4"/>
                <p:cNvSpPr/>
                <p:nvPr/>
              </p:nvSpPr>
              <p:spPr>
                <a:xfrm>
                  <a:off x="4175220" y="8279586"/>
                  <a:ext cx="1346713" cy="31318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第五种：无变化</a:t>
                  </a:r>
                  <a:endParaRPr lang="en-US" altLang="zh-CN" sz="9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014447" y="8279586"/>
                  <a:ext cx="1503311" cy="31318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第四种：提前波动</a:t>
                  </a:r>
                  <a:endParaRPr lang="en-US" altLang="zh-CN" sz="9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6182430" y="6695585"/>
                  <a:ext cx="1503309" cy="31318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第三种：异常减小</a:t>
                  </a:r>
                  <a:endParaRPr lang="en-US" altLang="zh-CN" sz="9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089966" y="6695585"/>
                  <a:ext cx="1503309" cy="31318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</a:t>
                  </a:r>
                  <a:r>
                    <a:rPr lang="zh-CN" altLang="en-US" sz="9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二</a:t>
                  </a:r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种：逐步增加</a:t>
                  </a:r>
                  <a:endParaRPr lang="en-US" altLang="zh-CN" sz="9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2007859" y="6695585"/>
                  <a:ext cx="1503309" cy="31318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第一种：异常增加</a:t>
                  </a:r>
                  <a:endParaRPr lang="en-US" altLang="zh-CN" sz="9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335360" y="2271466"/>
                <a:ext cx="4752528" cy="254102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196652" y="3717032"/>
              <a:ext cx="3953682" cy="2963890"/>
              <a:chOff x="8196652" y="3717032"/>
              <a:chExt cx="3953682" cy="2963890"/>
            </a:xfrm>
          </p:grpSpPr>
          <p:grpSp>
            <p:nvGrpSpPr>
              <p:cNvPr id="58" name="组合 57"/>
              <p:cNvGrpSpPr>
                <a:grpSpLocks noChangeAspect="1"/>
              </p:cNvGrpSpPr>
              <p:nvPr/>
            </p:nvGrpSpPr>
            <p:grpSpPr>
              <a:xfrm>
                <a:off x="8220870" y="4588000"/>
                <a:ext cx="3894376" cy="2088000"/>
                <a:chOff x="8214399" y="4797075"/>
                <a:chExt cx="3584438" cy="2009596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35003"/>
                <a:stretch>
                  <a:fillRect/>
                </a:stretch>
              </p:blipFill>
              <p:spPr>
                <a:xfrm>
                  <a:off x="8214400" y="4797075"/>
                  <a:ext cx="3584437" cy="576141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14399" y="5220480"/>
                  <a:ext cx="3584437" cy="1586191"/>
                </a:xfrm>
                <a:prstGeom prst="rect">
                  <a:avLst/>
                </a:prstGeom>
              </p:spPr>
            </p:pic>
            <p:cxnSp>
              <p:nvCxnSpPr>
                <p:cNvPr id="44" name="直接连接符 43"/>
                <p:cNvCxnSpPr/>
                <p:nvPr/>
              </p:nvCxnSpPr>
              <p:spPr>
                <a:xfrm>
                  <a:off x="11496600" y="5301208"/>
                  <a:ext cx="0" cy="93610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11578027" y="5301208"/>
                  <a:ext cx="2" cy="93610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矩形 47"/>
              <p:cNvSpPr/>
              <p:nvPr/>
            </p:nvSpPr>
            <p:spPr>
              <a:xfrm>
                <a:off x="8196652" y="3717032"/>
                <a:ext cx="3953682" cy="296389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1. </a:t>
            </a:r>
            <a:r>
              <a:rPr lang="zh-CN" altLang="en-US" dirty="0" smtClean="0"/>
              <a:t>钻井事故预警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1. </a:t>
            </a:r>
            <a:r>
              <a:rPr lang="zh-CN" altLang="en-US" dirty="0" smtClean="0"/>
              <a:t>钻井事故预警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1.2 HTM</a:t>
            </a:r>
            <a:r>
              <a:rPr lang="zh-CN" altLang="en-US" sz="2000" b="1" dirty="0" smtClean="0"/>
              <a:t>测试数据</a:t>
            </a:r>
            <a:endParaRPr lang="en-US" altLang="zh-CN" sz="2000" b="1" dirty="0" smtClean="0"/>
          </a:p>
          <a:p>
            <a:r>
              <a:rPr lang="zh-CN" altLang="en-US" sz="1400" dirty="0" smtClean="0"/>
              <a:t>交叉验证</a:t>
            </a:r>
            <a:endParaRPr lang="en-US" altLang="zh-CN" sz="1400" dirty="0"/>
          </a:p>
        </p:txBody>
      </p:sp>
      <p:sp>
        <p:nvSpPr>
          <p:cNvPr id="20" name="矩形 19"/>
          <p:cNvSpPr/>
          <p:nvPr/>
        </p:nvSpPr>
        <p:spPr>
          <a:xfrm>
            <a:off x="1901927" y="2485048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DF1-1-P4H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243418" y="248504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DF1-1-P10H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637855" y="2481650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DF1-1-P11H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859072" y="2481650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WZ11-2E-14dSa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296000" y="2780928"/>
            <a:ext cx="9600000" cy="1800000"/>
            <a:chOff x="1296000" y="2780928"/>
            <a:chExt cx="9600000" cy="1800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296000" y="2780928"/>
              <a:ext cx="9600000" cy="1800000"/>
              <a:chOff x="343926" y="2780928"/>
              <a:chExt cx="9600000" cy="180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26" y="2780928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926" y="2780928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3926" y="2780928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926" y="2780928"/>
                <a:ext cx="2400000" cy="1800000"/>
              </a:xfrm>
              <a:prstGeom prst="rect">
                <a:avLst/>
              </a:prstGeom>
            </p:spPr>
          </p:pic>
        </p:grpSp>
        <p:grpSp>
          <p:nvGrpSpPr>
            <p:cNvPr id="43" name="组合 42"/>
            <p:cNvGrpSpPr/>
            <p:nvPr/>
          </p:nvGrpSpPr>
          <p:grpSpPr>
            <a:xfrm>
              <a:off x="3528000" y="3284984"/>
              <a:ext cx="7176512" cy="360000"/>
              <a:chOff x="3528000" y="3284984"/>
              <a:chExt cx="7176512" cy="3600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8245448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316000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5940000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914800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528000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0656000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0704512" y="3284984"/>
                <a:ext cx="0" cy="36000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1. </a:t>
            </a:r>
            <a:r>
              <a:rPr lang="zh-CN" altLang="en-US" dirty="0" smtClean="0"/>
              <a:t>钻井事故预警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1.2 HTM</a:t>
            </a:r>
            <a:r>
              <a:rPr lang="zh-CN" altLang="en-US" sz="2000" b="1" dirty="0" smtClean="0"/>
              <a:t>测试数据</a:t>
            </a:r>
            <a:endParaRPr lang="en-US" altLang="zh-CN" sz="2000" b="1" dirty="0" smtClean="0"/>
          </a:p>
          <a:p>
            <a:r>
              <a:rPr lang="zh-CN" altLang="en-US" sz="1400" dirty="0" smtClean="0"/>
              <a:t>交叉验证</a:t>
            </a:r>
            <a:endParaRPr lang="en-US" altLang="zh-CN" sz="1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337426" y="2487523"/>
            <a:ext cx="10807246" cy="3614400"/>
            <a:chOff x="1337426" y="2487523"/>
            <a:chExt cx="10807246" cy="36144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426" y="2489340"/>
              <a:ext cx="3600000" cy="90178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426" y="3391123"/>
              <a:ext cx="3600000" cy="90178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426" y="4292906"/>
              <a:ext cx="3600000" cy="90178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426" y="5194689"/>
              <a:ext cx="3600000" cy="90178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426" y="2487523"/>
              <a:ext cx="3607246" cy="9036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426" y="3391123"/>
              <a:ext cx="3607250" cy="9036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426" y="4294723"/>
              <a:ext cx="3607246" cy="9036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426" y="5198323"/>
              <a:ext cx="3607250" cy="90360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672" y="3391123"/>
              <a:ext cx="3600000" cy="901784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672" y="4292907"/>
              <a:ext cx="3600000" cy="90178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672" y="5194691"/>
              <a:ext cx="3600000" cy="901784"/>
            </a:xfrm>
            <a:prstGeom prst="rect">
              <a:avLst/>
            </a:prstGeom>
          </p:spPr>
        </p:pic>
      </p:grpSp>
      <p:sp>
        <p:nvSpPr>
          <p:cNvPr id="47" name="矩形 46"/>
          <p:cNvSpPr>
            <a:spLocks noChangeAspect="1"/>
          </p:cNvSpPr>
          <p:nvPr/>
        </p:nvSpPr>
        <p:spPr>
          <a:xfrm>
            <a:off x="297149" y="3723205"/>
            <a:ext cx="876607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DF1-1-P4H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>
            <a:spLocks noChangeAspect="1"/>
          </p:cNvSpPr>
          <p:nvPr/>
        </p:nvSpPr>
        <p:spPr>
          <a:xfrm>
            <a:off x="237281" y="5526165"/>
            <a:ext cx="996342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DF1-1-P11H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spect="1"/>
          </p:cNvSpPr>
          <p:nvPr/>
        </p:nvSpPr>
        <p:spPr>
          <a:xfrm>
            <a:off x="256416" y="4624685"/>
            <a:ext cx="958073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DF1-1-P10H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>
            <a:spLocks noChangeAspect="1"/>
          </p:cNvSpPr>
          <p:nvPr/>
        </p:nvSpPr>
        <p:spPr>
          <a:xfrm>
            <a:off x="127433" y="2821725"/>
            <a:ext cx="1216039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WZ11-2E-14dSa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1. </a:t>
            </a:r>
            <a:r>
              <a:rPr lang="zh-CN" altLang="en-US" dirty="0" smtClean="0"/>
              <a:t>钻井事故预警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11978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1.2 HTM</a:t>
            </a:r>
            <a:r>
              <a:rPr lang="zh-CN" altLang="en-US" sz="2000" b="1" dirty="0" smtClean="0"/>
              <a:t>测试数据</a:t>
            </a:r>
            <a:endParaRPr lang="en-US" altLang="zh-CN" sz="2000" b="1" dirty="0" smtClean="0"/>
          </a:p>
          <a:p>
            <a:r>
              <a:rPr lang="zh-CN" altLang="en-US" sz="1400" dirty="0" smtClean="0"/>
              <a:t>交叉验证</a:t>
            </a:r>
            <a:endParaRPr lang="en-US" altLang="zh-CN" sz="1400" dirty="0"/>
          </a:p>
        </p:txBody>
      </p:sp>
      <p:sp>
        <p:nvSpPr>
          <p:cNvPr id="58" name="矩形 57"/>
          <p:cNvSpPr>
            <a:spLocks noChangeAspect="1"/>
          </p:cNvSpPr>
          <p:nvPr/>
        </p:nvSpPr>
        <p:spPr>
          <a:xfrm>
            <a:off x="2225189" y="3406882"/>
            <a:ext cx="876607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DF1-1-P4H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>
            <a:spLocks noChangeAspect="1"/>
          </p:cNvSpPr>
          <p:nvPr/>
        </p:nvSpPr>
        <p:spPr>
          <a:xfrm>
            <a:off x="2114629" y="5624939"/>
            <a:ext cx="996342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DF1-1-P11H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>
            <a:spLocks noChangeAspect="1"/>
          </p:cNvSpPr>
          <p:nvPr/>
        </p:nvSpPr>
        <p:spPr>
          <a:xfrm>
            <a:off x="2172289" y="4515910"/>
            <a:ext cx="958073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DF1-1-P10H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>
            <a:spLocks noChangeAspect="1"/>
          </p:cNvSpPr>
          <p:nvPr/>
        </p:nvSpPr>
        <p:spPr>
          <a:xfrm>
            <a:off x="2004780" y="2297854"/>
            <a:ext cx="1216039" cy="237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WZ11-2E-14dSa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10192" y="1861863"/>
            <a:ext cx="7814400" cy="4649914"/>
            <a:chOff x="3610192" y="1861863"/>
            <a:chExt cx="7814400" cy="4649914"/>
          </a:xfrm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3610192" y="1861864"/>
              <a:ext cx="1478400" cy="4436112"/>
              <a:chOff x="1709414" y="256535"/>
              <a:chExt cx="1920000" cy="57600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9414" y="256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9414" y="1696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9414" y="3136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9414" y="4576535"/>
                <a:ext cx="1920000" cy="1440000"/>
              </a:xfrm>
              <a:prstGeom prst="rect">
                <a:avLst/>
              </a:prstGeom>
            </p:spPr>
          </p:pic>
        </p:grp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5722192" y="1861864"/>
              <a:ext cx="1478400" cy="4436112"/>
              <a:chOff x="3906514" y="1048535"/>
              <a:chExt cx="1920000" cy="5760000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514" y="1048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514" y="2488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514" y="39285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514" y="5368535"/>
                <a:ext cx="1920000" cy="1440000"/>
              </a:xfrm>
              <a:prstGeom prst="rect">
                <a:avLst/>
              </a:prstGeom>
            </p:spPr>
          </p:pic>
        </p:grpSp>
        <p:grpSp>
          <p:nvGrpSpPr>
            <p:cNvPr id="40" name="组合 39"/>
            <p:cNvGrpSpPr>
              <a:grpSpLocks noChangeAspect="1"/>
            </p:cNvGrpSpPr>
            <p:nvPr/>
          </p:nvGrpSpPr>
          <p:grpSpPr>
            <a:xfrm>
              <a:off x="7834192" y="1861864"/>
              <a:ext cx="1478400" cy="4436112"/>
              <a:chOff x="3169914" y="1234435"/>
              <a:chExt cx="1920000" cy="5760000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9914" y="12344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9914" y="26744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9914" y="4114435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9914" y="5554435"/>
                <a:ext cx="1920000" cy="1440000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>
              <a:grpSpLocks noChangeAspect="1"/>
            </p:cNvGrpSpPr>
            <p:nvPr/>
          </p:nvGrpSpPr>
          <p:grpSpPr>
            <a:xfrm>
              <a:off x="9946192" y="1861864"/>
              <a:ext cx="1478400" cy="4436112"/>
              <a:chOff x="1480000" y="434978"/>
              <a:chExt cx="1920000" cy="5760000"/>
            </a:xfrm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000" y="187497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000" y="331497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000" y="475497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000" y="434978"/>
                <a:ext cx="1920000" cy="14399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</p:pic>
        </p:grpSp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610192" y="1861864"/>
              <a:ext cx="1478400" cy="44361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>
              <a:spLocks noChangeAspect="1"/>
            </p:cNvSpPr>
            <p:nvPr/>
          </p:nvSpPr>
          <p:spPr>
            <a:xfrm>
              <a:off x="7834192" y="1861864"/>
              <a:ext cx="1478400" cy="44361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>
              <a:spLocks noChangeAspect="1"/>
            </p:cNvSpPr>
            <p:nvPr/>
          </p:nvSpPr>
          <p:spPr>
            <a:xfrm>
              <a:off x="9946192" y="1861863"/>
              <a:ext cx="1478400" cy="443611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5722192" y="1861864"/>
              <a:ext cx="1478400" cy="443611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4182908" y="6274732"/>
              <a:ext cx="596413" cy="237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bpos</a:t>
              </a:r>
              <a:r>
                <a:rPr lang="en-US" altLang="zh-CN" sz="14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↓</a:t>
              </a:r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>
              <a:spLocks noChangeAspect="1"/>
            </p:cNvSpPr>
            <p:nvPr/>
          </p:nvSpPr>
          <p:spPr>
            <a:xfrm>
              <a:off x="6328574" y="6274731"/>
              <a:ext cx="544583" cy="237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hkla</a:t>
              </a:r>
              <a:r>
                <a:rPr lang="en-US" altLang="zh-CN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↑</a:t>
              </a:r>
              <a:endPara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>
              <a:spLocks noChangeAspect="1"/>
            </p:cNvSpPr>
            <p:nvPr/>
          </p:nvSpPr>
          <p:spPr>
            <a:xfrm>
              <a:off x="8392481" y="6274731"/>
              <a:ext cx="618643" cy="237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rpma</a:t>
              </a:r>
              <a:r>
                <a:rPr lang="en-US" altLang="zh-CN" sz="14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↓</a:t>
              </a:r>
              <a:endParaRPr lang="en-US" altLang="zh-CN" sz="1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>
              <a:spLocks noChangeAspect="1"/>
            </p:cNvSpPr>
            <p:nvPr/>
          </p:nvSpPr>
          <p:spPr>
            <a:xfrm>
              <a:off x="10527178" y="6274730"/>
              <a:ext cx="583689" cy="237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sppa</a:t>
              </a:r>
              <a:r>
                <a:rPr lang="en-US" altLang="zh-CN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↑</a:t>
              </a:r>
              <a:endPara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935760" y="2189561"/>
              <a:ext cx="7391624" cy="3568640"/>
              <a:chOff x="3935760" y="2189561"/>
              <a:chExt cx="7391624" cy="3568640"/>
            </a:xfrm>
          </p:grpSpPr>
          <p:cxnSp>
            <p:nvCxnSpPr>
              <p:cNvPr id="65" name="直接连接符 64"/>
              <p:cNvCxnSpPr>
                <a:cxnSpLocks noChangeAspect="1"/>
              </p:cNvCxnSpPr>
              <p:nvPr/>
            </p:nvCxnSpPr>
            <p:spPr>
              <a:xfrm>
                <a:off x="7117349" y="326104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cxnSpLocks noChangeAspect="1"/>
              </p:cNvCxnSpPr>
              <p:nvPr/>
            </p:nvCxnSpPr>
            <p:spPr>
              <a:xfrm>
                <a:off x="7130849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cxnSpLocks noChangeAspect="1"/>
              </p:cNvCxnSpPr>
              <p:nvPr/>
            </p:nvCxnSpPr>
            <p:spPr>
              <a:xfrm>
                <a:off x="7105649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cxnSpLocks noChangeAspect="1"/>
              </p:cNvCxnSpPr>
              <p:nvPr/>
            </p:nvCxnSpPr>
            <p:spPr>
              <a:xfrm>
                <a:off x="6973333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cxnSpLocks noChangeAspect="1"/>
              </p:cNvCxnSpPr>
              <p:nvPr/>
            </p:nvCxnSpPr>
            <p:spPr>
              <a:xfrm>
                <a:off x="7053760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cxnSpLocks noChangeAspect="1"/>
              </p:cNvCxnSpPr>
              <p:nvPr/>
            </p:nvCxnSpPr>
            <p:spPr>
              <a:xfrm>
                <a:off x="7117349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cxnSpLocks noChangeAspect="1"/>
              </p:cNvCxnSpPr>
              <p:nvPr/>
            </p:nvCxnSpPr>
            <p:spPr>
              <a:xfrm>
                <a:off x="7045448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cxnSpLocks noChangeAspect="1"/>
              </p:cNvCxnSpPr>
              <p:nvPr/>
            </p:nvCxnSpPr>
            <p:spPr>
              <a:xfrm>
                <a:off x="7093960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cxnSpLocks noChangeAspect="1"/>
              </p:cNvCxnSpPr>
              <p:nvPr/>
            </p:nvCxnSpPr>
            <p:spPr>
              <a:xfrm>
                <a:off x="3960960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cxnSpLocks noChangeAspect="1"/>
              </p:cNvCxnSpPr>
              <p:nvPr/>
            </p:nvCxnSpPr>
            <p:spPr>
              <a:xfrm>
                <a:off x="3935760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cxnSpLocks noChangeAspect="1"/>
              </p:cNvCxnSpPr>
              <p:nvPr/>
            </p:nvCxnSpPr>
            <p:spPr>
              <a:xfrm>
                <a:off x="5015880" y="326104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cxnSpLocks noChangeAspect="1"/>
              </p:cNvCxnSpPr>
              <p:nvPr/>
            </p:nvCxnSpPr>
            <p:spPr>
              <a:xfrm>
                <a:off x="4969072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cxnSpLocks noChangeAspect="1"/>
              </p:cNvCxnSpPr>
              <p:nvPr/>
            </p:nvCxnSpPr>
            <p:spPr>
              <a:xfrm>
                <a:off x="4943872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cxnSpLocks noChangeAspect="1"/>
              </p:cNvCxnSpPr>
              <p:nvPr/>
            </p:nvCxnSpPr>
            <p:spPr>
              <a:xfrm>
                <a:off x="4811556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cxnSpLocks noChangeAspect="1"/>
              </p:cNvCxnSpPr>
              <p:nvPr/>
            </p:nvCxnSpPr>
            <p:spPr>
              <a:xfrm>
                <a:off x="4896000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cxnSpLocks noChangeAspect="1"/>
              </p:cNvCxnSpPr>
              <p:nvPr/>
            </p:nvCxnSpPr>
            <p:spPr>
              <a:xfrm>
                <a:off x="8392481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cxnSpLocks noChangeAspect="1"/>
              </p:cNvCxnSpPr>
              <p:nvPr/>
            </p:nvCxnSpPr>
            <p:spPr>
              <a:xfrm>
                <a:off x="9192344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cxnSpLocks noChangeAspect="1"/>
              </p:cNvCxnSpPr>
              <p:nvPr/>
            </p:nvCxnSpPr>
            <p:spPr>
              <a:xfrm>
                <a:off x="9167144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cxnSpLocks noChangeAspect="1"/>
              </p:cNvCxnSpPr>
              <p:nvPr/>
            </p:nvCxnSpPr>
            <p:spPr>
              <a:xfrm>
                <a:off x="9145536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cxnSpLocks noChangeAspect="1"/>
              </p:cNvCxnSpPr>
              <p:nvPr/>
            </p:nvCxnSpPr>
            <p:spPr>
              <a:xfrm>
                <a:off x="9120336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cxnSpLocks noChangeAspect="1"/>
              </p:cNvCxnSpPr>
              <p:nvPr/>
            </p:nvCxnSpPr>
            <p:spPr>
              <a:xfrm>
                <a:off x="9199976" y="326104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cxnSpLocks noChangeAspect="1"/>
              </p:cNvCxnSpPr>
              <p:nvPr/>
            </p:nvCxnSpPr>
            <p:spPr>
              <a:xfrm>
                <a:off x="9174776" y="326104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cxnSpLocks noChangeAspect="1"/>
              </p:cNvCxnSpPr>
              <p:nvPr/>
            </p:nvCxnSpPr>
            <p:spPr>
              <a:xfrm>
                <a:off x="9036324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cxnSpLocks noChangeAspect="1"/>
              </p:cNvCxnSpPr>
              <p:nvPr/>
            </p:nvCxnSpPr>
            <p:spPr>
              <a:xfrm>
                <a:off x="9011124" y="218956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cxnSpLocks noChangeAspect="1"/>
              </p:cNvCxnSpPr>
              <p:nvPr/>
            </p:nvCxnSpPr>
            <p:spPr>
              <a:xfrm>
                <a:off x="11327384" y="3261041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cxnSpLocks noChangeAspect="1"/>
              </p:cNvCxnSpPr>
              <p:nvPr/>
            </p:nvCxnSpPr>
            <p:spPr>
              <a:xfrm>
                <a:off x="10819022" y="4389903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cxnSpLocks noChangeAspect="1"/>
              </p:cNvCxnSpPr>
              <p:nvPr/>
            </p:nvCxnSpPr>
            <p:spPr>
              <a:xfrm>
                <a:off x="10568915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cxnSpLocks noChangeAspect="1"/>
              </p:cNvCxnSpPr>
              <p:nvPr/>
            </p:nvCxnSpPr>
            <p:spPr>
              <a:xfrm>
                <a:off x="10527178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cxnSpLocks noChangeAspect="1"/>
              </p:cNvCxnSpPr>
              <p:nvPr/>
            </p:nvCxnSpPr>
            <p:spPr>
              <a:xfrm>
                <a:off x="10632504" y="5480949"/>
                <a:ext cx="0" cy="277252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1. </a:t>
            </a:r>
            <a:r>
              <a:rPr lang="zh-CN" altLang="en-US" dirty="0" smtClean="0"/>
              <a:t>钻井事故预警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08585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b="1" dirty="0" smtClean="0"/>
              <a:t>1.3 </a:t>
            </a:r>
            <a:r>
              <a:rPr lang="zh-CN" altLang="en-US" sz="2000" b="1" dirty="0" smtClean="0"/>
              <a:t>实验结论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STL </a:t>
            </a:r>
            <a:r>
              <a:rPr lang="zh-CN" altLang="en-US" sz="1600" dirty="0" smtClean="0"/>
              <a:t>算法可</a:t>
            </a:r>
            <a:r>
              <a:rPr lang="zh-CN" altLang="en-US" sz="1600" b="1" dirty="0">
                <a:solidFill>
                  <a:srgbClr val="FF0000"/>
                </a:solidFill>
              </a:rPr>
              <a:t>有效剔除虚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警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/>
              <a:t>参数变化主要有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五种</a:t>
            </a:r>
            <a:r>
              <a:rPr lang="zh-CN" altLang="en-US" sz="1600" dirty="0"/>
              <a:t>典型类型</a:t>
            </a:r>
            <a:r>
              <a:rPr lang="en-US" altLang="zh-CN" sz="1600" dirty="0" smtClean="0"/>
              <a:t>——</a:t>
            </a:r>
            <a:r>
              <a:rPr lang="zh-CN" altLang="en-US" sz="1600" b="1" dirty="0">
                <a:solidFill>
                  <a:srgbClr val="00B050"/>
                </a:solidFill>
              </a:rPr>
              <a:t>事故</a:t>
            </a:r>
            <a:r>
              <a:rPr lang="zh-CN" altLang="en-US" sz="1600" b="1" dirty="0" smtClean="0">
                <a:solidFill>
                  <a:srgbClr val="00B050"/>
                </a:solidFill>
              </a:rPr>
              <a:t>征兆</a:t>
            </a:r>
            <a:r>
              <a:rPr lang="zh-CN" altLang="en-US" sz="1600" dirty="0" smtClean="0"/>
              <a:t>、</a:t>
            </a:r>
            <a:r>
              <a:rPr lang="zh-CN" altLang="en-US" sz="1600" b="1" dirty="0">
                <a:solidFill>
                  <a:srgbClr val="FFC000"/>
                </a:solidFill>
              </a:rPr>
              <a:t>辅助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参考</a:t>
            </a:r>
            <a:endParaRPr lang="en-US" altLang="zh-CN" sz="1600" b="1" dirty="0" smtClean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 smtClean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 smtClean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b="1" dirty="0" smtClean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进一步测试并验证</a:t>
            </a:r>
            <a:r>
              <a:rPr lang="en-US" altLang="zh-CN" sz="1600" dirty="0" smtClean="0"/>
              <a:t>HTM</a:t>
            </a:r>
            <a:r>
              <a:rPr lang="zh-CN" altLang="en-US" sz="1600" dirty="0" smtClean="0"/>
              <a:t>在</a:t>
            </a:r>
            <a:r>
              <a:rPr lang="en-US" altLang="zh-CN" sz="1600" dirty="0"/>
              <a:t>DF1-1-P11H</a:t>
            </a:r>
            <a:r>
              <a:rPr lang="zh-CN" altLang="en-US" sz="1600" dirty="0"/>
              <a:t>、</a:t>
            </a:r>
            <a:r>
              <a:rPr lang="en-US" altLang="zh-CN" sz="1600" dirty="0"/>
              <a:t>DF1-1-P4H</a:t>
            </a:r>
            <a:r>
              <a:rPr lang="zh-CN" altLang="en-US" sz="1600" dirty="0"/>
              <a:t>、</a:t>
            </a:r>
            <a:r>
              <a:rPr lang="en-US" altLang="zh-CN" sz="1600" dirty="0"/>
              <a:t>DF1-1-P10H</a:t>
            </a:r>
            <a:r>
              <a:rPr lang="zh-CN" altLang="en-US" sz="1600" dirty="0"/>
              <a:t>、</a:t>
            </a:r>
            <a:r>
              <a:rPr lang="en-US" altLang="zh-CN" sz="1600" dirty="0"/>
              <a:t>WZ11-2E-14dSa</a:t>
            </a:r>
            <a:r>
              <a:rPr lang="zh-CN" altLang="en-US" sz="1600" dirty="0"/>
              <a:t>等四口井中的预警效果效果，结果显示</a:t>
            </a:r>
            <a:r>
              <a:rPr lang="zh-CN" altLang="en-US" sz="1600" dirty="0" smtClean="0"/>
              <a:t>，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bpos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hkla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rpma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sppa</a:t>
            </a:r>
            <a:r>
              <a:rPr lang="zh-CN" altLang="en-US" sz="1600" dirty="0" smtClean="0"/>
              <a:t>等</a:t>
            </a:r>
            <a:r>
              <a:rPr lang="zh-CN" altLang="en-US" sz="1600" dirty="0"/>
              <a:t>参数在事故发生前出现明显且一致的</a:t>
            </a:r>
            <a:r>
              <a:rPr lang="zh-CN" altLang="en-US" sz="1600" b="1" dirty="0">
                <a:solidFill>
                  <a:srgbClr val="FF0000"/>
                </a:solidFill>
              </a:rPr>
              <a:t>异常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征兆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49260" y="2870994"/>
            <a:ext cx="9693480" cy="2286198"/>
            <a:chOff x="1249260" y="2870994"/>
            <a:chExt cx="9693480" cy="22861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49260" y="2870994"/>
              <a:ext cx="9693480" cy="228619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11624" y="3015010"/>
              <a:ext cx="7632848" cy="36004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63552" y="3953726"/>
              <a:ext cx="7128792" cy="36004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365300" y="3497734"/>
              <a:ext cx="2882828" cy="3600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63552" y="4407987"/>
              <a:ext cx="3960440" cy="3600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下一步计划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800" y="1569600"/>
            <a:ext cx="10860100" cy="452596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异常预警：</a:t>
            </a:r>
            <a:r>
              <a:rPr lang="zh-CN" altLang="en-US" dirty="0"/>
              <a:t>对比</a:t>
            </a:r>
            <a:r>
              <a:rPr lang="zh-CN" altLang="en-US" dirty="0" smtClean="0"/>
              <a:t>分析</a:t>
            </a:r>
            <a:r>
              <a:rPr lang="zh-CN" altLang="en-US" dirty="0"/>
              <a:t>卡钻</a:t>
            </a:r>
            <a:r>
              <a:rPr lang="zh-CN" altLang="en-US" dirty="0" smtClean="0"/>
              <a:t>事故预警相关因子的典型特征（待确定井间模型迁移时的修正规则），</a:t>
            </a:r>
            <a:r>
              <a:rPr lang="zh-CN" altLang="en-US" dirty="0"/>
              <a:t>利用</a:t>
            </a:r>
            <a:r>
              <a:rPr lang="en-US" altLang="zh-CN" dirty="0"/>
              <a:t>HTM</a:t>
            </a:r>
            <a:r>
              <a:rPr lang="zh-CN" altLang="en-US" dirty="0" smtClean="0"/>
              <a:t>进行钻井征兆因子事故预警并给出因子变化属性（需细化风险评估模型）。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1693168" y="2241150"/>
            <a:ext cx="8805664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谢谢！</a:t>
            </a:r>
            <a:endParaRPr lang="en-US" altLang="zh-CN" sz="4000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latin typeface="华文新魏" pitchFamily="2" charset="-122"/>
                <a:ea typeface="华文新魏" pitchFamily="2" charset="-122"/>
              </a:rPr>
              <a:t>钻井事故预测工作进展</a:t>
            </a:r>
            <a:endParaRPr lang="zh-CN" altLang="en-US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86918" y="3782343"/>
            <a:ext cx="3339921" cy="433342"/>
          </a:xfrm>
        </p:spPr>
        <p:txBody>
          <a:bodyPr/>
          <a:lstStyle/>
          <a:p>
            <a:r>
              <a:rPr lang="en-US" altLang="zh-CN" dirty="0"/>
              <a:t>2020-5-24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8000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 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2000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 </a:t>
            </a:r>
            <a:r>
              <a:rPr lang="zh-CN" altLang="en-US"/>
              <a:t>   归一化比例：</a:t>
            </a:r>
            <a:r>
              <a:rPr lang="en-US" altLang="zh-CN"/>
              <a:t>*8 </a:t>
            </a:r>
            <a:r>
              <a:rPr lang="zh-CN" altLang="en-US"/>
              <a:t>学习率 </a:t>
            </a:r>
            <a:r>
              <a:rPr lang="en-US" altLang="zh-CN"/>
              <a:t>0.08 </a:t>
            </a:r>
            <a:r>
              <a:rPr lang="zh-CN" altLang="en-US"/>
              <a:t>深度</a:t>
            </a:r>
            <a:r>
              <a:rPr lang="en-US" altLang="zh-CN"/>
              <a:t>-</a:t>
            </a:r>
            <a:r>
              <a:rPr lang="zh-CN" altLang="en-US"/>
              <a:t>泥浆入口温度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2244725"/>
            <a:ext cx="8442960" cy="4413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前期工作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637620"/>
            <a:ext cx="5044168" cy="398734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Relief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算法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ARMA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算法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异常检测算法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555546" y="1825625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555545" y="2635250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55545" y="3496582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46347" y="1719319"/>
            <a:ext cx="1879369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特征选择</a:t>
            </a:r>
            <a:endParaRPr lang="zh-CN" altLang="en-US" sz="2400" i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146347" y="2528944"/>
            <a:ext cx="1879369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工况参数预测</a:t>
            </a:r>
            <a:endParaRPr lang="zh-CN" altLang="en-US" sz="2400" i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072753" y="3058884"/>
            <a:ext cx="4383558" cy="1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无监督异常检测</a:t>
            </a:r>
            <a:endParaRPr lang="en-US" altLang="zh-CN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（基于统计、度量、密度检测）</a:t>
            </a:r>
            <a:endParaRPr lang="zh-CN" altLang="en-US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右弧形箭头 21"/>
          <p:cNvSpPr/>
          <p:nvPr/>
        </p:nvSpPr>
        <p:spPr>
          <a:xfrm>
            <a:off x="8830581" y="2079459"/>
            <a:ext cx="1837764" cy="28152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49153" y="42146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WZ11-2E-14dSa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卡钻事故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2" y="5061233"/>
            <a:ext cx="7670307" cy="157637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684383" y="3134639"/>
            <a:ext cx="8771927" cy="113143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前期工作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637620"/>
            <a:ext cx="5044168" cy="398734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重构特征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ARMA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算法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异常检测算法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555545" y="1676599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555545" y="2635250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55545" y="3496582"/>
            <a:ext cx="1677761" cy="269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6000" y="1525123"/>
            <a:ext cx="3561071" cy="48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对比、频域、主成分特征</a:t>
            </a:r>
            <a:endParaRPr lang="zh-CN" altLang="en-US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096000" y="2413316"/>
            <a:ext cx="2923762" cy="66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重构特征预测</a:t>
            </a:r>
            <a:endParaRPr lang="zh-CN" altLang="en-US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285959" y="2957341"/>
            <a:ext cx="4706380" cy="1242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无监督异常检测</a:t>
            </a:r>
            <a:endParaRPr lang="en-US" altLang="zh-CN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（基于统计、度量、密度检测）</a:t>
            </a:r>
            <a:endParaRPr lang="zh-CN" altLang="en-US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右弧形箭头 21"/>
          <p:cNvSpPr/>
          <p:nvPr/>
        </p:nvSpPr>
        <p:spPr>
          <a:xfrm>
            <a:off x="9709724" y="1637620"/>
            <a:ext cx="2214422" cy="39873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49153" y="42146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WZ11-2E-14dSa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卡钻事故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2" y="5061233"/>
            <a:ext cx="7670307" cy="1576375"/>
          </a:xfrm>
          <a:prstGeom prst="rect">
            <a:avLst/>
          </a:prstGeom>
        </p:spPr>
      </p:pic>
      <p:sp>
        <p:nvSpPr>
          <p:cNvPr id="23" name="矩形: 圆角 22"/>
          <p:cNvSpPr/>
          <p:nvPr/>
        </p:nvSpPr>
        <p:spPr>
          <a:xfrm>
            <a:off x="660968" y="1325812"/>
            <a:ext cx="8996103" cy="113143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近期工作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199" y="1637620"/>
            <a:ext cx="10451123" cy="52477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工况参数特征重构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67854" y="3078381"/>
            <a:ext cx="5507797" cy="90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计算对比特征、主成分特征</a:t>
            </a:r>
            <a:endParaRPr lang="en-US" altLang="zh-CN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对重构特征进行无监督的异常检测</a:t>
            </a:r>
            <a:endParaRPr lang="zh-CN" altLang="en-US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右箭头 17"/>
          <p:cNvSpPr/>
          <p:nvPr/>
        </p:nvSpPr>
        <p:spPr>
          <a:xfrm rot="5400000">
            <a:off x="2553974" y="2353725"/>
            <a:ext cx="728242" cy="7210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内容占位符 2"/>
          <p:cNvSpPr txBox="1"/>
          <p:nvPr/>
        </p:nvSpPr>
        <p:spPr>
          <a:xfrm>
            <a:off x="6216335" y="2963183"/>
            <a:ext cx="7921697" cy="2405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分析重构特征可区分性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对比重构特征与原始特征检测结果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数据处理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026" y="2152103"/>
            <a:ext cx="9899033" cy="2034415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743026" y="4647933"/>
            <a:ext cx="10515600" cy="15584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剔除不连续、空缺数据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差分、频域、主成分处理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19055" y="4640725"/>
            <a:ext cx="6852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差分处理后数据变动由锯齿变化调整为阶跃变化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7" y="1942778"/>
            <a:ext cx="12108873" cy="25048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9346" y="5203189"/>
            <a:ext cx="10441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原始特征对事故状态的关联映射测试精度为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83.6%(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SVM)</a:t>
            </a:r>
            <a:endParaRPr lang="en-US" altLang="zh-CN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重构后的差分特征对事故状态的关联映射测试精度提升至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89.2%(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SVM)</a:t>
            </a:r>
            <a:endParaRPr lang="zh-CN" altLang="en-US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9819" y="4663242"/>
            <a:ext cx="6852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第一主成分能够融合不同特征量的变化特性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9346" y="5203189"/>
            <a:ext cx="10441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原始特征对事故状态的关联映射测试精度为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83.6%(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SVM)</a:t>
            </a:r>
            <a:endParaRPr lang="en-US" altLang="zh-CN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重构后的特征对事故状态的关联映射测试精度提升至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94.2%(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SVM)</a:t>
            </a:r>
            <a:endParaRPr lang="zh-CN" altLang="en-US" sz="24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01821"/>
            <a:ext cx="12192000" cy="27761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4" y="1861303"/>
            <a:ext cx="2971944" cy="3262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87054" y="2187600"/>
            <a:ext cx="905163" cy="239033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93200" y="2102293"/>
            <a:ext cx="905163" cy="239033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473" y="44825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04885" y="1589149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原始特征散点显示（</a:t>
            </a:r>
            <a:r>
              <a:rPr lang="en-US" altLang="zh-CN" dirty="0" err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bpos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 vs </a:t>
            </a:r>
            <a:r>
              <a:rPr lang="en-US" altLang="zh-CN" dirty="0" err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mfop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77" y="1440873"/>
            <a:ext cx="7141608" cy="52042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473" y="44825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04885" y="1589149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差分特征散点显示（</a:t>
            </a:r>
            <a:r>
              <a:rPr lang="en-US" altLang="zh-CN" dirty="0" err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bpos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 vs </a:t>
            </a:r>
            <a:r>
              <a:rPr lang="en-US" altLang="zh-CN" dirty="0" err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mfop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094" y="1440873"/>
            <a:ext cx="6814791" cy="50984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473" y="44825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73" y="1570614"/>
            <a:ext cx="6766868" cy="493178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504885" y="1589149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第一主成分和第二主成分散点显示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473" y="44825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04885" y="1589149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第一主成分和第十主成分散点显示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65" y="1441246"/>
            <a:ext cx="6857144" cy="4944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8000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 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2000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 </a:t>
            </a:r>
            <a:r>
              <a:rPr lang="zh-CN" altLang="en-US"/>
              <a:t>   归一化比例：</a:t>
            </a:r>
            <a:r>
              <a:rPr lang="en-US" altLang="zh-CN"/>
              <a:t>*8 </a:t>
            </a:r>
            <a:r>
              <a:rPr lang="zh-CN" altLang="en-US"/>
              <a:t>学习率 </a:t>
            </a:r>
            <a:r>
              <a:rPr lang="en-US" altLang="zh-CN"/>
              <a:t>0.08 </a:t>
            </a:r>
            <a:r>
              <a:rPr lang="zh-CN" altLang="en-US"/>
              <a:t>深度</a:t>
            </a:r>
            <a:r>
              <a:rPr lang="en-US" altLang="zh-CN"/>
              <a:t>-</a:t>
            </a:r>
            <a:r>
              <a:rPr lang="zh-CN" altLang="en-US"/>
              <a:t>排量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2060575"/>
            <a:ext cx="8866505" cy="463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试验结果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321356"/>
            <a:ext cx="6852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可分离性</a:t>
            </a:r>
            <a:endParaRPr lang="zh-CN" altLang="en-US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5" y="1955509"/>
            <a:ext cx="4044036" cy="29469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85" y="1955509"/>
            <a:ext cx="3939036" cy="29469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467" y="1955507"/>
            <a:ext cx="4043533" cy="29469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347939" y="4982646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原始特征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8130" y="4982641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差分特征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42020" y="4982641"/>
            <a:ext cx="366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主成分特征</a:t>
            </a:r>
            <a:endParaRPr lang="zh-CN" altLang="en-US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7939" y="5689174"/>
            <a:ext cx="82948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散点分布的可区分性均较差，正常和事故状态重叠率高，基于统计、距离、密度等无监督异常检测方法均无法有效检测标注的异常点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下一步工作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基于主成分分解的重构特征开展异常检测（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</a:rPr>
              <a:t>iForest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调研其他异常检测算法开展实验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8000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 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2000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 </a:t>
            </a:r>
            <a:r>
              <a:rPr lang="zh-CN" altLang="en-US"/>
              <a:t>   归一化比例：</a:t>
            </a:r>
            <a:r>
              <a:rPr lang="en-US" altLang="zh-CN"/>
              <a:t>*8 </a:t>
            </a:r>
            <a:r>
              <a:rPr lang="zh-CN" altLang="en-US"/>
              <a:t>学习率 </a:t>
            </a:r>
            <a:r>
              <a:rPr lang="en-US" altLang="zh-CN"/>
              <a:t>0.08 </a:t>
            </a:r>
            <a:r>
              <a:rPr lang="zh-CN" altLang="en-US"/>
              <a:t>排量</a:t>
            </a:r>
            <a:r>
              <a:rPr lang="en-US" altLang="zh-CN"/>
              <a:t>-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泥浆入口温度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610" y="2150110"/>
            <a:ext cx="7802880" cy="438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8000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 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2000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 </a:t>
            </a:r>
            <a:r>
              <a:rPr lang="zh-CN" altLang="en-US"/>
              <a:t>   归一化比例：</a:t>
            </a:r>
            <a:r>
              <a:rPr lang="en-US" altLang="zh-CN"/>
              <a:t>*8 </a:t>
            </a:r>
            <a:r>
              <a:rPr lang="zh-CN" altLang="en-US"/>
              <a:t>学习率 </a:t>
            </a:r>
            <a:r>
              <a:rPr lang="en-US" altLang="zh-CN"/>
              <a:t>0.08 </a:t>
            </a:r>
            <a:r>
              <a:rPr lang="zh-CN" altLang="en-US"/>
              <a:t>泥浆入口温度</a:t>
            </a:r>
            <a:r>
              <a:rPr lang="en-US" altLang="zh-CN"/>
              <a:t>-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计量罐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2195830"/>
            <a:ext cx="6831330" cy="445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984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：328884</a:t>
            </a:r>
            <a:r>
              <a:rPr lang="en-US" altLang="zh-CN"/>
              <a:t>~</a:t>
            </a:r>
            <a:r>
              <a:rPr lang="zh-CN" altLang="en-US"/>
              <a:t>336898 共</a:t>
            </a:r>
            <a:r>
              <a:rPr lang="en-US" altLang="zh-CN"/>
              <a:t>8014</a:t>
            </a:r>
            <a:r>
              <a:rPr lang="zh-CN" altLang="en-US"/>
              <a:t>条数据   </a:t>
            </a:r>
            <a:r>
              <a:rPr lang="en-US" altLang="zh-CN"/>
              <a:t>Test</a:t>
            </a:r>
            <a:r>
              <a:rPr lang="zh-CN" altLang="en-US"/>
              <a:t>：包含一次卡钻的</a:t>
            </a:r>
            <a:r>
              <a:rPr lang="en-US" altLang="zh-CN"/>
              <a:t>2014</a:t>
            </a:r>
            <a:r>
              <a:rPr lang="zh-CN" altLang="en-US"/>
              <a:t>条数据 </a:t>
            </a:r>
            <a:r>
              <a:rPr lang="en-US" altLang="zh-CN"/>
              <a:t>379481~381481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02005" y="2272030"/>
            <a:ext cx="58985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rgbClr val="FFC000"/>
                </a:solidFill>
              </a:rPr>
              <a:t>计量罐 tva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排量mfia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扭矩tqx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泥浆返出mfop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泵压sppa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大勾高度bpos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泥浆入口温度mtia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计量罐体积变化 tvca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 大勾载荷 hkla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扭矩tqa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转盘转速rpma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C00000"/>
                </a:solidFill>
              </a:rPr>
              <a:t>泥浆返出mfoa </a:t>
            </a:r>
            <a:r>
              <a:rPr lang="en-US">
                <a:solidFill>
                  <a:srgbClr val="C00000"/>
                </a:solidFill>
              </a:rPr>
              <a:t>-- </a:t>
            </a:r>
            <a:r>
              <a:rPr lang="zh-CN" altLang="en-US">
                <a:solidFill>
                  <a:srgbClr val="C00000"/>
                </a:solidFill>
              </a:rPr>
              <a:t>含有</a:t>
            </a:r>
            <a:r>
              <a:rPr lang="en-US" altLang="zh-CN">
                <a:solidFill>
                  <a:srgbClr val="C00000"/>
                </a:solidFill>
              </a:rPr>
              <a:t>NAN</a:t>
            </a:r>
            <a:r>
              <a:rPr lang="zh-CN" altLang="en-US">
                <a:solidFill>
                  <a:srgbClr val="C00000"/>
                </a:solidFill>
              </a:rPr>
              <a:t>数据 更换为了</a:t>
            </a:r>
            <a:r>
              <a:rPr lang="en-US" altLang="zh-CN">
                <a:solidFill>
                  <a:srgbClr val="C00000"/>
                </a:solidFill>
              </a:rPr>
              <a:t>drtm</a:t>
            </a:r>
            <a:r>
              <a:rPr lang="zh-CN" altLang="en-US">
                <a:solidFill>
                  <a:srgbClr val="C00000"/>
                </a:solidFill>
              </a:rPr>
              <a:t> 返出深度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泵冲stkc </a:t>
            </a:r>
            <a:endParaRPr>
              <a:solidFill>
                <a:srgbClr val="FFC000"/>
              </a:solidFill>
            </a:endParaRPr>
          </a:p>
          <a:p>
            <a:r>
              <a:rPr>
                <a:solidFill>
                  <a:srgbClr val="FFC000"/>
                </a:solidFill>
              </a:rPr>
              <a:t>深度dbtm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0520" y="2058035"/>
            <a:ext cx="3034665" cy="27895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55" y="3225165"/>
            <a:ext cx="281622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Train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111620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 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93288 - 111620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 </a:t>
            </a:r>
            <a:r>
              <a:rPr lang="zh-CN" altLang="en-US"/>
              <a:t>   </a:t>
            </a:r>
            <a:r>
              <a:rPr lang="en-US" altLang="zh-CN"/>
              <a:t>Test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29915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条数据 卡钻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27250 -- 29915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7860" y="2194560"/>
            <a:ext cx="1069594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3CF8B-94AD-41D2-957D-3444D10BBA0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18309" y="896984"/>
            <a:ext cx="496389" cy="984068"/>
          </a:xfrm>
          <a:prstGeom prst="rect">
            <a:avLst/>
          </a:prstGeom>
          <a:solidFill>
            <a:srgbClr val="2869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618309" y="1881052"/>
            <a:ext cx="496389" cy="984068"/>
          </a:xfrm>
          <a:prstGeom prst="rect">
            <a:avLst/>
          </a:prstGeom>
          <a:solidFill>
            <a:srgbClr val="143F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2005" y="1138555"/>
            <a:ext cx="9679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井号：</a:t>
            </a:r>
            <a:r>
              <a:rPr lang="en-US" altLang="zh-CN"/>
              <a:t>WZ11-2E-14dsa</a:t>
            </a:r>
            <a:r>
              <a:rPr lang="zh-CN" altLang="en-US"/>
              <a:t>（当前</a:t>
            </a:r>
            <a:r>
              <a:rPr lang="zh-CN" altLang="en-US"/>
              <a:t>统一使用的卡钻研究数据）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</a:rPr>
              <a:t>数据处理：归一化</a:t>
            </a:r>
            <a:r>
              <a:rPr lang="en-US" altLang="zh-CN">
                <a:solidFill>
                  <a:schemeClr val="tx1"/>
                </a:solidFill>
              </a:rPr>
              <a:t>*128 14</a:t>
            </a:r>
            <a:r>
              <a:rPr lang="zh-CN" altLang="en-US">
                <a:solidFill>
                  <a:schemeClr val="tx1"/>
                </a:solidFill>
              </a:rPr>
              <a:t>挑数据 </a:t>
            </a:r>
            <a:r>
              <a:rPr lang="en-US" altLang="zh-CN">
                <a:solidFill>
                  <a:schemeClr val="tx1"/>
                </a:solidFill>
              </a:rPr>
              <a:t>LSTM</a:t>
            </a:r>
            <a:r>
              <a:rPr lang="zh-CN" altLang="en-US">
                <a:solidFill>
                  <a:schemeClr val="tx1"/>
                </a:solidFill>
              </a:rPr>
              <a:t>滑动窗口为</a:t>
            </a:r>
            <a:r>
              <a:rPr lang="en-US" altLang="zh-CN">
                <a:solidFill>
                  <a:schemeClr val="tx1"/>
                </a:solidFill>
              </a:rPr>
              <a:t>50  </a:t>
            </a:r>
            <a:r>
              <a:rPr lang="zh-CN" altLang="en-US">
                <a:solidFill>
                  <a:schemeClr val="tx1"/>
                </a:solidFill>
              </a:rPr>
              <a:t>认为当</a:t>
            </a:r>
            <a:r>
              <a:rPr lang="en-US" altLang="zh-CN">
                <a:solidFill>
                  <a:schemeClr val="tx1"/>
                </a:solidFill>
              </a:rPr>
              <a:t>14</a:t>
            </a:r>
            <a:r>
              <a:rPr lang="zh-CN" altLang="en-US">
                <a:solidFill>
                  <a:schemeClr val="tx1"/>
                </a:solidFill>
              </a:rPr>
              <a:t>条数据全为事故，认为该区域为事故， 正常状态为</a:t>
            </a:r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zh-CN" altLang="en-US">
                <a:solidFill>
                  <a:schemeClr val="tx1"/>
                </a:solidFill>
              </a:rPr>
              <a:t>事故状态为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833245" y="3063875"/>
          <a:ext cx="853376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  <a:gridCol w="60896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属性</a:t>
                      </a:r>
                      <a:r>
                        <a:rPr lang="en-US" altLang="zh-CN" sz="1200"/>
                        <a:t>1/</a:t>
                      </a:r>
                      <a:r>
                        <a:rPr lang="zh-CN" altLang="en-US" sz="1200"/>
                        <a:t>行</a:t>
                      </a: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-902545012"/>
  <p:tag name="KSO_WM_UNIT_PLACING_PICTURE_USER_VIEWPORT" val="{&quot;height&quot;:6852,&quot;width&quot;:16844}"/>
</p:tagLst>
</file>

<file path=ppt/tags/tag2.xml><?xml version="1.0" encoding="utf-8"?>
<p:tagLst xmlns:p="http://schemas.openxmlformats.org/presentationml/2006/main">
  <p:tag name="KSO_WM_UNIT_TABLE_BEAUTIFY" val="smartTable{47c97437-1719-4c54-96f0-4e1b93f97d20}"/>
</p:tagLst>
</file>

<file path=ppt/theme/theme1.xml><?xml version="1.0" encoding="utf-8"?>
<a:theme xmlns:a="http://schemas.openxmlformats.org/drawingml/2006/main" name="1_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FF0000"/>
          </a:solidFill>
          <a:prstDash val="dash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演示</Application>
  <PresentationFormat>宽屏</PresentationFormat>
  <Paragraphs>428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造字工房力黑（非商用）常规体</vt:lpstr>
      <vt:lpstr>黑体</vt:lpstr>
      <vt:lpstr>Bebas Neue</vt:lpstr>
      <vt:lpstr>Wingdings</vt:lpstr>
      <vt:lpstr>Arial Unicode MS</vt:lpstr>
      <vt:lpstr>Arial Black</vt:lpstr>
      <vt:lpstr>Calibri</vt:lpstr>
      <vt:lpstr>Microsoft YaHei UI</vt:lpstr>
      <vt:lpstr>Arial</vt:lpstr>
      <vt:lpstr>华文新魏</vt:lpstr>
      <vt:lpstr>Times New Roman</vt:lpstr>
      <vt:lpstr>Calibri Light</vt:lpstr>
      <vt:lpstr>1_Office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1. 钻井事故预警</vt:lpstr>
      <vt:lpstr> 1. 钻井事故预警</vt:lpstr>
      <vt:lpstr> 1. 钻井事故预警</vt:lpstr>
      <vt:lpstr> 1. 钻井事故预警</vt:lpstr>
      <vt:lpstr> 1. 钻井事故预警</vt:lpstr>
      <vt:lpstr>下一步计划</vt:lpstr>
      <vt:lpstr>PowerPoint 演示文稿</vt:lpstr>
      <vt:lpstr>钻井事故预测工作进展</vt:lpstr>
      <vt:lpstr>前期工作</vt:lpstr>
      <vt:lpstr>前期工作</vt:lpstr>
      <vt:lpstr>近期工作</vt:lpstr>
      <vt:lpstr>数据处理</vt:lpstr>
      <vt:lpstr>试验结果</vt:lpstr>
      <vt:lpstr>试验结果</vt:lpstr>
      <vt:lpstr>试验结果</vt:lpstr>
      <vt:lpstr>试验结果</vt:lpstr>
      <vt:lpstr>试验结果</vt:lpstr>
      <vt:lpstr>试验结果</vt:lpstr>
      <vt:lpstr>试验结果</vt:lpstr>
      <vt:lpstr>下一步工作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177</cp:revision>
  <dcterms:created xsi:type="dcterms:W3CDTF">2019-06-19T02:08:00Z</dcterms:created>
  <dcterms:modified xsi:type="dcterms:W3CDTF">2020-05-25T07:08:17Z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